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21"/>
  </p:notesMasterIdLst>
  <p:handoutMasterIdLst>
    <p:handoutMasterId r:id="rId22"/>
  </p:handoutMasterIdLst>
  <p:sldIdLst>
    <p:sldId id="546" r:id="rId2"/>
    <p:sldId id="547" r:id="rId3"/>
    <p:sldId id="548" r:id="rId4"/>
    <p:sldId id="549" r:id="rId5"/>
    <p:sldId id="258" r:id="rId6"/>
    <p:sldId id="259" r:id="rId7"/>
    <p:sldId id="260" r:id="rId8"/>
    <p:sldId id="551" r:id="rId9"/>
    <p:sldId id="261" r:id="rId10"/>
    <p:sldId id="262" r:id="rId11"/>
    <p:sldId id="553" r:id="rId12"/>
    <p:sldId id="552" r:id="rId13"/>
    <p:sldId id="268" r:id="rId14"/>
    <p:sldId id="554" r:id="rId15"/>
    <p:sldId id="265" r:id="rId16"/>
    <p:sldId id="557" r:id="rId17"/>
    <p:sldId id="555" r:id="rId18"/>
    <p:sldId id="556" r:id="rId19"/>
    <p:sldId id="3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E47D587-98C2-589A-C230-3FB7BBCF2EB8}" name="Lisa Burdett" initials="LB" userId="S::Lisa.Burdett@hyland.com::66adc0ed-6baf-42f9-827f-c6a85c4f15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2A3"/>
    <a:srgbClr val="FFF0D1"/>
    <a:srgbClr val="99C0AD"/>
    <a:srgbClr val="CCDFD6"/>
    <a:srgbClr val="FF7E45"/>
    <a:srgbClr val="084E4C"/>
    <a:srgbClr val="FFA479"/>
    <a:srgbClr val="1090E7"/>
    <a:srgbClr val="5FB0ED"/>
    <a:srgbClr val="0E834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F9339-DB42-4605-BFC2-D2C38467FC5D}" v="16" dt="2024-07-05T20:59:14.130"/>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83784" autoAdjust="0"/>
  </p:normalViewPr>
  <p:slideViewPr>
    <p:cSldViewPr showGuides="1">
      <p:cViewPr varScale="1">
        <p:scale>
          <a:sx n="93" d="100"/>
          <a:sy n="93" d="100"/>
        </p:scale>
        <p:origin x="1212" y="66"/>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6" d="100"/>
          <a:sy n="76" d="100"/>
        </p:scale>
        <p:origin x="3894" y="102"/>
      </p:cViewPr>
      <p:guideLst/>
    </p:cSldViewPr>
  </p:notes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xwell" userId="81b9e37d-9426-4999-a489-1cb52182bfd4" providerId="ADAL" clId="{537F9339-DB42-4605-BFC2-D2C38467FC5D}"/>
    <pc:docChg chg="undo custSel addSld delSld modSld modSection">
      <pc:chgData name="Joseph Maxwell" userId="81b9e37d-9426-4999-a489-1cb52182bfd4" providerId="ADAL" clId="{537F9339-DB42-4605-BFC2-D2C38467FC5D}" dt="2024-07-05T20:59:14.130" v="160"/>
      <pc:docMkLst>
        <pc:docMk/>
      </pc:docMkLst>
      <pc:sldChg chg="modSp mod">
        <pc:chgData name="Joseph Maxwell" userId="81b9e37d-9426-4999-a489-1cb52182bfd4" providerId="ADAL" clId="{537F9339-DB42-4605-BFC2-D2C38467FC5D}" dt="2024-07-05T20:45:14.397" v="156" actId="207"/>
        <pc:sldMkLst>
          <pc:docMk/>
          <pc:sldMk cId="1083067807" sldId="474"/>
        </pc:sldMkLst>
        <pc:spChg chg="mod">
          <ac:chgData name="Joseph Maxwell" userId="81b9e37d-9426-4999-a489-1cb52182bfd4" providerId="ADAL" clId="{537F9339-DB42-4605-BFC2-D2C38467FC5D}" dt="2024-07-05T20:45:14.397" v="156" actId="207"/>
          <ac:spMkLst>
            <pc:docMk/>
            <pc:sldMk cId="1083067807" sldId="474"/>
            <ac:spMk id="5" creationId="{46497B0C-C171-3A37-B2E3-077D621F1E38}"/>
          </ac:spMkLst>
        </pc:spChg>
      </pc:sldChg>
      <pc:sldChg chg="setBg">
        <pc:chgData name="Joseph Maxwell" userId="81b9e37d-9426-4999-a489-1cb52182bfd4" providerId="ADAL" clId="{537F9339-DB42-4605-BFC2-D2C38467FC5D}" dt="2024-07-05T20:59:14.130" v="160"/>
        <pc:sldMkLst>
          <pc:docMk/>
          <pc:sldMk cId="2368716524" sldId="475"/>
        </pc:sldMkLst>
      </pc:sldChg>
      <pc:sldChg chg="modSp mod">
        <pc:chgData name="Joseph Maxwell" userId="81b9e37d-9426-4999-a489-1cb52182bfd4" providerId="ADAL" clId="{537F9339-DB42-4605-BFC2-D2C38467FC5D}" dt="2024-07-05T20:45:09.576" v="144"/>
        <pc:sldMkLst>
          <pc:docMk/>
          <pc:sldMk cId="3060361975" sldId="536"/>
        </pc:sldMkLst>
        <pc:spChg chg="mod">
          <ac:chgData name="Joseph Maxwell" userId="81b9e37d-9426-4999-a489-1cb52182bfd4" providerId="ADAL" clId="{537F9339-DB42-4605-BFC2-D2C38467FC5D}" dt="2024-07-05T20:45:09.576" v="144"/>
          <ac:spMkLst>
            <pc:docMk/>
            <pc:sldMk cId="3060361975" sldId="536"/>
            <ac:spMk id="3" creationId="{75D68062-3280-53DB-E9E2-27AFCC5FBC04}"/>
          </ac:spMkLst>
        </pc:spChg>
      </pc:sldChg>
      <pc:sldChg chg="addSp modSp new del mod">
        <pc:chgData name="Joseph Maxwell" userId="81b9e37d-9426-4999-a489-1cb52182bfd4" providerId="ADAL" clId="{537F9339-DB42-4605-BFC2-D2C38467FC5D}" dt="2024-07-02T13:22:28.510" v="82" actId="2696"/>
        <pc:sldMkLst>
          <pc:docMk/>
          <pc:sldMk cId="3915104379" sldId="546"/>
        </pc:sldMkLst>
        <pc:spChg chg="mod">
          <ac:chgData name="Joseph Maxwell" userId="81b9e37d-9426-4999-a489-1cb52182bfd4" providerId="ADAL" clId="{537F9339-DB42-4605-BFC2-D2C38467FC5D}" dt="2024-07-02T13:21:00.826" v="66" actId="20577"/>
          <ac:spMkLst>
            <pc:docMk/>
            <pc:sldMk cId="3915104379" sldId="546"/>
            <ac:spMk id="2" creationId="{9033B843-A7C7-E05A-5BE9-443E9D856817}"/>
          </ac:spMkLst>
        </pc:spChg>
        <pc:spChg chg="mod">
          <ac:chgData name="Joseph Maxwell" userId="81b9e37d-9426-4999-a489-1cb52182bfd4" providerId="ADAL" clId="{537F9339-DB42-4605-BFC2-D2C38467FC5D}" dt="2024-07-02T13:22:20.480" v="81" actId="14100"/>
          <ac:spMkLst>
            <pc:docMk/>
            <pc:sldMk cId="3915104379" sldId="546"/>
            <ac:spMk id="3" creationId="{A378D6E5-FFA5-D1F1-6C1B-20D7D3F3FDF3}"/>
          </ac:spMkLst>
        </pc:spChg>
        <pc:picChg chg="add mod">
          <ac:chgData name="Joseph Maxwell" userId="81b9e37d-9426-4999-a489-1cb52182bfd4" providerId="ADAL" clId="{537F9339-DB42-4605-BFC2-D2C38467FC5D}" dt="2024-07-02T13:22:13.525" v="80" actId="1076"/>
          <ac:picMkLst>
            <pc:docMk/>
            <pc:sldMk cId="3915104379" sldId="546"/>
            <ac:picMk id="1026" creationId="{9671A01B-B17F-B963-4925-F42339BCE8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522949-C962-651E-746C-1E77BBCA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6F6A5-2687-A2D8-794B-38B4C9A92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2170B-7DDD-4C54-8D19-FE3554209A26}" type="datetimeFigureOut">
              <a:rPr lang="en-US" smtClean="0"/>
              <a:t>11/22/2024</a:t>
            </a:fld>
            <a:endParaRPr lang="en-US"/>
          </a:p>
        </p:txBody>
      </p:sp>
      <p:sp>
        <p:nvSpPr>
          <p:cNvPr id="4" name="Footer Placeholder 3">
            <a:extLst>
              <a:ext uri="{FF2B5EF4-FFF2-40B4-BE49-F238E27FC236}">
                <a16:creationId xmlns:a16="http://schemas.microsoft.com/office/drawing/2014/main" id="{85920BFE-F807-F2D5-CBDD-0A43C999BA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169D84-30F3-0BEE-D90F-B05C91AF1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660EE-F851-4F03-8BB5-8498626EB109}" type="slidenum">
              <a:rPr lang="en-US" smtClean="0"/>
              <a:t>‹#›</a:t>
            </a:fld>
            <a:endParaRPr lang="en-US"/>
          </a:p>
        </p:txBody>
      </p:sp>
    </p:spTree>
    <p:extLst>
      <p:ext uri="{BB962C8B-B14F-4D97-AF65-F5344CB8AC3E}">
        <p14:creationId xmlns:p14="http://schemas.microsoft.com/office/powerpoint/2010/main" val="29943412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ylandtechoutreach.github.io/coding-activities/HtmlCssLesson.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19ea49c59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19ea49c59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Have the students log into their computers - depending on the room, they may already be logged in. Otherwise, make sure to write the log-in information on the whiteboard.</a:t>
            </a:r>
            <a:endParaRPr i="1"/>
          </a:p>
          <a:p>
            <a:pPr marL="0" lvl="0" indent="0" algn="l" rtl="0">
              <a:spcBef>
                <a:spcPts val="0"/>
              </a:spcBef>
              <a:spcAft>
                <a:spcPts val="0"/>
              </a:spcAft>
              <a:buNone/>
            </a:pPr>
            <a:endParaRPr i="1"/>
          </a:p>
          <a:p>
            <a:pPr marL="0" lvl="0" indent="0" algn="l" rtl="0">
              <a:spcBef>
                <a:spcPts val="0"/>
              </a:spcBef>
              <a:spcAft>
                <a:spcPts val="0"/>
              </a:spcAft>
              <a:buNone/>
            </a:pPr>
            <a:r>
              <a:rPr lang="en" i="1"/>
              <a:t>They should follow these instructions to open the starter web project. StackBlitz can be a little glitchy, but once they’ve forked and saved, they should be able to see the updates. They may need to save multiple times for it to work.</a:t>
            </a:r>
            <a:endParaRPr i="1"/>
          </a:p>
          <a:p>
            <a:pPr marL="0" lvl="0" indent="0" algn="l" rtl="0">
              <a:spcBef>
                <a:spcPts val="0"/>
              </a:spcBef>
              <a:spcAft>
                <a:spcPts val="0"/>
              </a:spcAft>
              <a:buNone/>
            </a:pPr>
            <a:endParaRPr i="1"/>
          </a:p>
          <a:p>
            <a:pPr marL="0" lvl="0" indent="0" algn="l" rtl="0">
              <a:spcBef>
                <a:spcPts val="0"/>
              </a:spcBef>
              <a:spcAft>
                <a:spcPts val="0"/>
              </a:spcAft>
              <a:buNone/>
            </a:pPr>
            <a:r>
              <a:rPr lang="en" i="1"/>
              <a:t>From there, start walking through the activity: </a:t>
            </a:r>
            <a:r>
              <a:rPr lang="en" i="1" u="sng">
                <a:solidFill>
                  <a:schemeClr val="hlink"/>
                </a:solidFill>
                <a:hlinkClick r:id="rId3"/>
              </a:rPr>
              <a:t>https://hylandtechoutreach.github.io/coding-activities/HtmlCssLesson.html</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extLst>
      <p:ext uri="{BB962C8B-B14F-4D97-AF65-F5344CB8AC3E}">
        <p14:creationId xmlns:p14="http://schemas.microsoft.com/office/powerpoint/2010/main" val="992518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06e72d64e6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306e72d64e6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extLst>
      <p:ext uri="{BB962C8B-B14F-4D97-AF65-F5344CB8AC3E}">
        <p14:creationId xmlns:p14="http://schemas.microsoft.com/office/powerpoint/2010/main" val="1840604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going to code using Glitch. It let’s you write code for websites and share them across the web! </a:t>
            </a:r>
            <a:r>
              <a:rPr lang="en-US" i="1" dirty="0"/>
              <a:t>Click</a:t>
            </a:r>
            <a:r>
              <a:rPr lang="en-US" i="0" dirty="0"/>
              <a:t>.</a:t>
            </a:r>
          </a:p>
          <a:p>
            <a:pPr marL="158750" indent="0">
              <a:buNone/>
            </a:pPr>
            <a:endParaRPr lang="en-US" i="0" dirty="0"/>
          </a:p>
          <a:p>
            <a:pPr marL="158750" indent="0">
              <a:buNone/>
            </a:pPr>
            <a:r>
              <a:rPr lang="en-US" i="0" dirty="0"/>
              <a:t>Glitch is known as the friendly community where everyone builds the web. Let’s take a look.</a:t>
            </a:r>
            <a:endParaRPr lang="en-US" dirty="0"/>
          </a:p>
        </p:txBody>
      </p:sp>
    </p:spTree>
    <p:extLst>
      <p:ext uri="{BB962C8B-B14F-4D97-AF65-F5344CB8AC3E}">
        <p14:creationId xmlns:p14="http://schemas.microsoft.com/office/powerpoint/2010/main" val="1827874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 Glitch project consists of a few different parts. First, there’s the code editor. </a:t>
            </a:r>
            <a:r>
              <a:rPr lang="en-US" i="1" dirty="0"/>
              <a:t>Click</a:t>
            </a:r>
            <a:r>
              <a:rPr lang="en-US" i="0" dirty="0"/>
              <a:t>.</a:t>
            </a:r>
          </a:p>
          <a:p>
            <a:pPr marL="158750" indent="0">
              <a:buNone/>
            </a:pPr>
            <a:endParaRPr lang="en-US" i="0" dirty="0"/>
          </a:p>
          <a:p>
            <a:pPr marL="158750" indent="0">
              <a:buNone/>
            </a:pPr>
            <a:r>
              <a:rPr lang="en-US" i="0" dirty="0"/>
              <a:t>This is where you can write the code for your website. It’s right in the middle of the page. But where does the actual site go? Well, we need to preview it! </a:t>
            </a:r>
            <a:r>
              <a:rPr lang="en-US" i="1" dirty="0"/>
              <a:t>Click</a:t>
            </a:r>
            <a:r>
              <a:rPr lang="en-US" i="0" dirty="0"/>
              <a:t>.</a:t>
            </a:r>
          </a:p>
          <a:p>
            <a:pPr marL="158750" indent="0">
              <a:buNone/>
            </a:pPr>
            <a:endParaRPr lang="en-US" i="0" dirty="0"/>
          </a:p>
          <a:p>
            <a:pPr marL="158750" indent="0">
              <a:buNone/>
            </a:pPr>
            <a:r>
              <a:rPr lang="en-US" i="0" dirty="0"/>
              <a:t>Clicking the PREVIEW button with the magnifying glass will allow you to preview the site you’re building. </a:t>
            </a:r>
            <a:r>
              <a:rPr lang="en-US" i="1" dirty="0"/>
              <a:t>Click.</a:t>
            </a:r>
          </a:p>
          <a:p>
            <a:pPr marL="158750" indent="0">
              <a:buNone/>
            </a:pPr>
            <a:endParaRPr lang="en-US" i="1" dirty="0"/>
          </a:p>
          <a:p>
            <a:pPr marL="158750" indent="0">
              <a:buNone/>
            </a:pPr>
            <a:r>
              <a:rPr lang="en-US" i="0" dirty="0"/>
              <a:t>The preview shows up on the right! </a:t>
            </a:r>
            <a:r>
              <a:rPr lang="en-US" i="1" dirty="0"/>
              <a:t>Click.</a:t>
            </a:r>
            <a:endParaRPr lang="en-US" i="0" dirty="0"/>
          </a:p>
          <a:p>
            <a:pPr marL="158750" indent="0">
              <a:buNone/>
            </a:pPr>
            <a:endParaRPr lang="en-US" i="0" dirty="0"/>
          </a:p>
          <a:p>
            <a:pPr marL="158750" indent="0">
              <a:buNone/>
            </a:pPr>
            <a:r>
              <a:rPr lang="en-US" i="0" dirty="0"/>
              <a:t>On the left, there’s the file management pane – this is your folder where you can swap files and add more. </a:t>
            </a:r>
            <a:r>
              <a:rPr lang="en-US" i="1" dirty="0"/>
              <a:t>Click</a:t>
            </a:r>
            <a:r>
              <a:rPr lang="en-US" i="0" dirty="0"/>
              <a:t>.</a:t>
            </a:r>
          </a:p>
          <a:p>
            <a:pPr marL="158750" indent="0">
              <a:buNone/>
            </a:pPr>
            <a:endParaRPr lang="en-US" i="0" dirty="0"/>
          </a:p>
          <a:p>
            <a:pPr marL="158750" indent="0">
              <a:buNone/>
            </a:pPr>
            <a:r>
              <a:rPr lang="en-US" i="0" dirty="0"/>
              <a:t>Finally, there’s the Refresh button at the top of the preview – that’s how you update your preview so it uses your latest code.</a:t>
            </a:r>
          </a:p>
        </p:txBody>
      </p:sp>
    </p:spTree>
    <p:extLst>
      <p:ext uri="{BB962C8B-B14F-4D97-AF65-F5344CB8AC3E}">
        <p14:creationId xmlns:p14="http://schemas.microsoft.com/office/powerpoint/2010/main" val="2414654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09381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5117003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5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24847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9586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854961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a:p>
            <a:pPr lvl="1"/>
            <a:r>
              <a:rPr lang="en-US" dirty="0"/>
              <a:t>Click to edit master text styles</a:t>
            </a:r>
          </a:p>
        </p:txBody>
      </p:sp>
    </p:spTree>
    <p:extLst>
      <p:ext uri="{BB962C8B-B14F-4D97-AF65-F5344CB8AC3E}">
        <p14:creationId xmlns:p14="http://schemas.microsoft.com/office/powerpoint/2010/main" val="31020392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600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650721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0841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311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10166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7860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83867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4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0102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3898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0563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2281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698654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9194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89449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7277961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424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476817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4697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76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5421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36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865436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1797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63280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33295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339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11/22/2024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14910826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919196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11/22/2024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662593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53094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50" presetClass="entr" presetSubtype="0" decel="10000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 calcmode="lin" valueType="num">
                      <p:cBhvr>
                        <p:cTn dur="1000" fill="hold"/>
                        <p:tgtEl>
                          <p:spTgt spid="2"/>
                        </p:tgtEl>
                        <p:attrNameLst>
                          <p:attrName>ppt_w</p:attrName>
                        </p:attrNameLst>
                      </p:cBhvr>
                      <p:tavLst>
                        <p:tav tm="0">
                          <p:val>
                            <p:strVal val="#ppt_w+.3"/>
                          </p:val>
                        </p:tav>
                        <p:tav tm="100000">
                          <p:val>
                            <p:strVal val="#ppt_w"/>
                          </p:val>
                        </p:tav>
                      </p:tavLst>
                    </p:anim>
                    <p:anim calcmode="lin" valueType="num">
                      <p:cBhvr>
                        <p:cTn dur="1000" fill="hold"/>
                        <p:tgtEl>
                          <p:spTgt spid="2"/>
                        </p:tgtEl>
                        <p:attrNameLst>
                          <p:attrName>ppt_h</p:attrName>
                        </p:attrNameLst>
                      </p:cBhvr>
                      <p:tavLst>
                        <p:tav tm="0">
                          <p:val>
                            <p:strVal val="#ppt_h"/>
                          </p:val>
                        </p:tav>
                        <p:tav tm="100000">
                          <p:val>
                            <p:strVal val="#ppt_h"/>
                          </p:val>
                        </p:tav>
                      </p:tavLst>
                    </p:anim>
                    <p:animEffect transition="in" filter="fade">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587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50" presetClass="entr" presetSubtype="0"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1000" fill="hold"/>
                        <p:tgtEl>
                          <p:spTgt spid="5"/>
                        </p:tgtEl>
                        <p:attrNameLst>
                          <p:attrName>ppt_w</p:attrName>
                        </p:attrNameLst>
                      </p:cBhvr>
                      <p:tavLst>
                        <p:tav tm="0">
                          <p:val>
                            <p:strVal val="#ppt_w+.3"/>
                          </p:val>
                        </p:tav>
                        <p:tav tm="100000">
                          <p:val>
                            <p:strVal val="#ppt_w"/>
                          </p:val>
                        </p:tav>
                      </p:tavLst>
                    </p:anim>
                    <p:anim calcmode="lin" valueType="num">
                      <p:cBhvr>
                        <p:cTn dur="1000" fill="hold"/>
                        <p:tgtEl>
                          <p:spTgt spid="5"/>
                        </p:tgtEl>
                        <p:attrNameLst>
                          <p:attrName>ppt_h</p:attrName>
                        </p:attrNameLst>
                      </p:cBhvr>
                      <p:tavLst>
                        <p:tav tm="0">
                          <p:val>
                            <p:strVal val="#ppt_h"/>
                          </p:val>
                        </p:tav>
                        <p:tav tm="100000">
                          <p:val>
                            <p:strVal val="#ppt_h"/>
                          </p:val>
                        </p:tav>
                      </p:tavLst>
                    </p:anim>
                    <p:animEffect transition="in" filter="fade">
                      <p:cBhvr>
                        <p:cTn dur="1000"/>
                        <p:tgtEl>
                          <p:spTgt spid="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Space Mono"/>
              <a:buChar char="●"/>
              <a:defRPr>
                <a:latin typeface="Space Mono"/>
                <a:ea typeface="Space Mono"/>
                <a:cs typeface="Space Mono"/>
                <a:sym typeface="Space Mono"/>
              </a:defRPr>
            </a:lvl1pPr>
            <a:lvl2pPr marL="1219170" lvl="1" indent="-423323">
              <a:spcBef>
                <a:spcPts val="0"/>
              </a:spcBef>
              <a:spcAft>
                <a:spcPts val="0"/>
              </a:spcAft>
              <a:buSzPts val="1400"/>
              <a:buFont typeface="Space Mono"/>
              <a:buChar char="○"/>
              <a:defRPr>
                <a:latin typeface="Space Mono"/>
                <a:ea typeface="Space Mono"/>
                <a:cs typeface="Space Mono"/>
                <a:sym typeface="Space Mono"/>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6975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22,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130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7691737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37415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10842921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22,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32088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11/22/2024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585507020"/>
      </p:ext>
    </p:extLst>
  </p:cSld>
  <p:clrMap bg1="lt1" tx1="dk1" bg2="lt2" tx2="dk2" accent1="accent1" accent2="accent2" accent3="accent3" accent4="accent4" accent5="accent5" accent6="accent6" hlink="hlink" folHlink="folHlink"/>
  <p:sldLayoutIdLst>
    <p:sldLayoutId id="2147483778" r:id="rId1"/>
    <p:sldLayoutId id="2147483807" r:id="rId2"/>
    <p:sldLayoutId id="2147483808" r:id="rId3"/>
    <p:sldLayoutId id="2147483809" r:id="rId4"/>
    <p:sldLayoutId id="2147483810" r:id="rId5"/>
    <p:sldLayoutId id="2147483811" r:id="rId6"/>
    <p:sldLayoutId id="2147483846" r:id="rId7"/>
    <p:sldLayoutId id="2147483849" r:id="rId8"/>
    <p:sldLayoutId id="2147483812" r:id="rId9"/>
    <p:sldLayoutId id="2147483813" r:id="rId10"/>
    <p:sldLayoutId id="2147483785" r:id="rId11"/>
    <p:sldLayoutId id="2147483850" r:id="rId12"/>
    <p:sldLayoutId id="2147483814" r:id="rId13"/>
    <p:sldLayoutId id="2147483786" r:id="rId14"/>
    <p:sldLayoutId id="2147483787" r:id="rId15"/>
    <p:sldLayoutId id="2147483791" r:id="rId16"/>
    <p:sldLayoutId id="2147483824" r:id="rId17"/>
    <p:sldLayoutId id="2147483823"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790" r:id="rId30"/>
    <p:sldLayoutId id="2147483793" r:id="rId31"/>
    <p:sldLayoutId id="2147483794" r:id="rId32"/>
    <p:sldLayoutId id="2147483795" r:id="rId33"/>
    <p:sldLayoutId id="2147483803" r:id="rId34"/>
    <p:sldLayoutId id="2147483804" r:id="rId35"/>
    <p:sldLayoutId id="2147483724" r:id="rId36"/>
    <p:sldLayoutId id="2147483845" r:id="rId37"/>
    <p:sldLayoutId id="2147483843" r:id="rId38"/>
    <p:sldLayoutId id="2147483844" r:id="rId39"/>
    <p:sldLayoutId id="2147483848" r:id="rId40"/>
    <p:sldLayoutId id="2147483799" r:id="rId41"/>
    <p:sldLayoutId id="2147483797" r:id="rId42"/>
    <p:sldLayoutId id="2147483800" r:id="rId43"/>
    <p:sldLayoutId id="2147483801" r:id="rId44"/>
    <p:sldLayoutId id="2147483851" r:id="rId45"/>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347472"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userDrawn="1">
          <p15:clr>
            <a:srgbClr val="F26B43"/>
          </p15:clr>
        </p15:guide>
        <p15:guide id="20" pos="3840" userDrawn="1">
          <p15:clr>
            <a:srgbClr val="F26B43"/>
          </p15:clr>
        </p15:guide>
        <p15:guide id="21" orient="horz" pos="144" userDrawn="1">
          <p15:clr>
            <a:srgbClr val="F26B43"/>
          </p15:clr>
        </p15:guide>
        <p15:guide id="22" orient="horz" pos="4176" userDrawn="1">
          <p15:clr>
            <a:srgbClr val="F26B43"/>
          </p15:clr>
        </p15:guide>
        <p15:guide id="23" pos="240" userDrawn="1">
          <p15:clr>
            <a:srgbClr val="F26B43"/>
          </p15:clr>
        </p15:guide>
        <p15:guide id="24"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chiaski.github.io/art369/exercises/WORLD.html" TargetMode="Externa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D1B5B1-450C-C1CC-5BC1-E0AD4D7865FC}"/>
              </a:ext>
            </a:extLst>
          </p:cNvPr>
          <p:cNvSpPr txBox="1"/>
          <p:nvPr/>
        </p:nvSpPr>
        <p:spPr>
          <a:xfrm>
            <a:off x="0" y="0"/>
            <a:ext cx="12192000" cy="6858000"/>
          </a:xfrm>
          <a:prstGeom prst="rect">
            <a:avLst/>
          </a:prstGeom>
          <a:noFill/>
        </p:spPr>
        <p:txBody>
          <a:bodyPr wrap="square" lIns="91440" tIns="91440" rIns="91440" bIns="91440" rtlCol="0" anchor="ctr">
            <a:noAutofit/>
          </a:bodyPr>
          <a:lstStyle/>
          <a:p>
            <a:pPr algn="ctr">
              <a:lnSpc>
                <a:spcPct val="90000"/>
              </a:lnSpc>
              <a:spcAft>
                <a:spcPts val="600"/>
              </a:spcAft>
            </a:pPr>
            <a:r>
              <a:rPr lang="en-US" sz="8000" dirty="0">
                <a:solidFill>
                  <a:schemeClr val="bg1"/>
                </a:solidFill>
              </a:rPr>
              <a:t>Welcome to Web World</a:t>
            </a:r>
          </a:p>
          <a:p>
            <a:pPr algn="ctr">
              <a:lnSpc>
                <a:spcPct val="90000"/>
              </a:lnSpc>
              <a:spcAft>
                <a:spcPts val="600"/>
              </a:spcAft>
            </a:pPr>
            <a:r>
              <a:rPr lang="en-US" sz="23900" dirty="0">
                <a:solidFill>
                  <a:schemeClr val="bg1"/>
                </a:solidFill>
              </a:rPr>
              <a:t>🕸🗺</a:t>
            </a:r>
          </a:p>
        </p:txBody>
      </p:sp>
    </p:spTree>
    <p:extLst>
      <p:ext uri="{BB962C8B-B14F-4D97-AF65-F5344CB8AC3E}">
        <p14:creationId xmlns:p14="http://schemas.microsoft.com/office/powerpoint/2010/main" val="11611543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CSS Style</a:t>
            </a:r>
            <a:endParaRPr sz="9600" dirty="0">
              <a:latin typeface="+mj-lt"/>
            </a:endParaRPr>
          </a:p>
        </p:txBody>
      </p:sp>
      <p:sp>
        <p:nvSpPr>
          <p:cNvPr id="154" name="Google Shape;154;p29"/>
          <p:cNvSpPr txBox="1">
            <a:spLocks noGrp="1"/>
          </p:cNvSpPr>
          <p:nvPr>
            <p:ph type="body" idx="1"/>
          </p:nvPr>
        </p:nvSpPr>
        <p:spPr>
          <a:xfrm>
            <a:off x="543433" y="1944667"/>
            <a:ext cx="5745200" cy="3802000"/>
          </a:xfrm>
          <a:prstGeom prst="rect">
            <a:avLst/>
          </a:prstGeom>
        </p:spPr>
        <p:txBody>
          <a:bodyPr spcFirstLastPara="1" vert="horz" wrap="square" lIns="121900" tIns="121900" rIns="121900" bIns="121900" rtlCol="0" anchor="t" anchorCtr="0">
            <a:noAutofit/>
          </a:bodyPr>
          <a:lstStyle/>
          <a:p>
            <a:pPr marL="0" indent="0">
              <a:lnSpc>
                <a:spcPct val="115000"/>
              </a:lnSpc>
              <a:buNone/>
            </a:pPr>
            <a:r>
              <a:rPr lang="en" sz="2533" b="1" dirty="0">
                <a:latin typeface="+mj-lt"/>
              </a:rPr>
              <a:t>CSS</a:t>
            </a:r>
            <a:r>
              <a:rPr lang="en" sz="2533" dirty="0">
                <a:latin typeface="+mj-lt"/>
              </a:rPr>
              <a:t> is a language that lets you customize styles.</a:t>
            </a:r>
            <a:endParaRPr sz="2533" dirty="0">
              <a:latin typeface="+mj-lt"/>
            </a:endParaRPr>
          </a:p>
          <a:p>
            <a:pPr marL="0" indent="0">
              <a:lnSpc>
                <a:spcPct val="115000"/>
              </a:lnSpc>
              <a:spcBef>
                <a:spcPts val="1600"/>
              </a:spcBef>
              <a:buNone/>
            </a:pPr>
            <a:endParaRPr sz="133" dirty="0">
              <a:latin typeface="+mj-lt"/>
            </a:endParaRPr>
          </a:p>
          <a:p>
            <a:pPr marL="0" indent="0">
              <a:lnSpc>
                <a:spcPct val="115000"/>
              </a:lnSpc>
              <a:spcBef>
                <a:spcPts val="1600"/>
              </a:spcBef>
              <a:buNone/>
            </a:pPr>
            <a:r>
              <a:rPr lang="en" sz="2533" dirty="0">
                <a:latin typeface="+mj-lt"/>
              </a:rPr>
              <a:t>it stands for </a:t>
            </a:r>
            <a:r>
              <a:rPr lang="en" sz="2533" b="1" dirty="0">
                <a:latin typeface="+mj-lt"/>
              </a:rPr>
              <a:t>C</a:t>
            </a:r>
            <a:r>
              <a:rPr lang="en" sz="2533" dirty="0">
                <a:latin typeface="+mj-lt"/>
              </a:rPr>
              <a:t>ascading </a:t>
            </a:r>
            <a:r>
              <a:rPr lang="en" sz="2533" b="1" dirty="0">
                <a:latin typeface="+mj-lt"/>
              </a:rPr>
              <a:t>S</a:t>
            </a:r>
            <a:r>
              <a:rPr lang="en" sz="2533" dirty="0">
                <a:latin typeface="+mj-lt"/>
              </a:rPr>
              <a:t>tyle</a:t>
            </a:r>
            <a:r>
              <a:rPr lang="en" sz="2533" b="1" dirty="0">
                <a:latin typeface="+mj-lt"/>
              </a:rPr>
              <a:t>s</a:t>
            </a:r>
            <a:r>
              <a:rPr lang="en" sz="2533" dirty="0">
                <a:latin typeface="+mj-lt"/>
              </a:rPr>
              <a:t>heets.</a:t>
            </a:r>
            <a:endParaRPr sz="2533" dirty="0">
              <a:latin typeface="+mj-lt"/>
            </a:endParaRPr>
          </a:p>
          <a:p>
            <a:pPr marL="0" indent="0">
              <a:lnSpc>
                <a:spcPct val="115000"/>
              </a:lnSpc>
              <a:spcBef>
                <a:spcPts val="1600"/>
              </a:spcBef>
              <a:buNone/>
            </a:pPr>
            <a:endParaRPr sz="133" dirty="0">
              <a:latin typeface="+mj-lt"/>
            </a:endParaRPr>
          </a:p>
          <a:p>
            <a:pPr marL="0" indent="0">
              <a:lnSpc>
                <a:spcPct val="115000"/>
              </a:lnSpc>
              <a:spcBef>
                <a:spcPts val="1600"/>
              </a:spcBef>
              <a:spcAft>
                <a:spcPts val="1600"/>
              </a:spcAft>
              <a:buNone/>
            </a:pPr>
            <a:r>
              <a:rPr lang="en" sz="2533" dirty="0">
                <a:latin typeface="+mj-lt"/>
              </a:rPr>
              <a:t>you can change things like colors, fonts, and sizing.</a:t>
            </a:r>
            <a:endParaRPr sz="2533" dirty="0">
              <a:latin typeface="+mj-lt"/>
            </a:endParaRPr>
          </a:p>
        </p:txBody>
      </p:sp>
      <p:pic>
        <p:nvPicPr>
          <p:cNvPr id="155" name="Google Shape;155;p29"/>
          <p:cNvPicPr preferRelativeResize="0"/>
          <p:nvPr/>
        </p:nvPicPr>
        <p:blipFill>
          <a:blip r:embed="rId3">
            <a:alphaModFix/>
          </a:blip>
          <a:stretch>
            <a:fillRect/>
          </a:stretch>
        </p:blipFill>
        <p:spPr>
          <a:xfrm>
            <a:off x="6543934" y="1944634"/>
            <a:ext cx="5069441" cy="3802065"/>
          </a:xfrm>
          <a:prstGeom prst="rect">
            <a:avLst/>
          </a:prstGeom>
          <a:noFill/>
          <a:ln>
            <a:noFill/>
          </a:ln>
        </p:spPr>
      </p:pic>
      <p:sp>
        <p:nvSpPr>
          <p:cNvPr id="156" name="Google Shape;156;p29"/>
          <p:cNvSpPr txBox="1"/>
          <p:nvPr/>
        </p:nvSpPr>
        <p:spPr>
          <a:xfrm>
            <a:off x="-24000" y="5962967"/>
            <a:ext cx="12240000" cy="1017674"/>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spcAft>
                <a:spcPts val="1600"/>
              </a:spcAft>
            </a:pPr>
            <a:r>
              <a:rPr lang="en" sz="3200" i="1" dirty="0">
                <a:latin typeface="+mj-lt"/>
                <a:ea typeface="Space Mono"/>
                <a:cs typeface="Space Mono"/>
                <a:sym typeface="Space Mono"/>
              </a:rPr>
              <a:t>if HTML is the body of a website, CSS is the clothing that it wears </a:t>
            </a:r>
            <a:endParaRPr sz="3200" i="1"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2" end="2"/>
                                            </p:txEl>
                                          </p:spTgt>
                                        </p:tgtEl>
                                        <p:attrNameLst>
                                          <p:attrName>style.visibility</p:attrName>
                                        </p:attrNameLst>
                                      </p:cBhvr>
                                      <p:to>
                                        <p:strVal val="visible"/>
                                      </p:to>
                                    </p:set>
                                    <p:animEffect transition="in" filter="fade">
                                      <p:cBhvr>
                                        <p:cTn id="12" dur="500"/>
                                        <p:tgtEl>
                                          <p:spTgt spid="1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4" end="4"/>
                                            </p:txEl>
                                          </p:spTgt>
                                        </p:tgtEl>
                                        <p:attrNameLst>
                                          <p:attrName>style.visibility</p:attrName>
                                        </p:attrNameLst>
                                      </p:cBhvr>
                                      <p:to>
                                        <p:strVal val="visible"/>
                                      </p:to>
                                    </p:set>
                                    <p:animEffect transition="in" filter="fade">
                                      <p:cBhvr>
                                        <p:cTn id="17" dur="500"/>
                                        <p:tgtEl>
                                          <p:spTgt spid="15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par>
                                <p:cTn id="23" presetID="10" presetClass="entr" presetSubtype="0" fill="hold" nodeType="withEffect">
                                  <p:stCondLst>
                                    <p:cond delay="0"/>
                                  </p:stCondLst>
                                  <p:childTnLst>
                                    <p:set>
                                      <p:cBhvr>
                                        <p:cTn id="24" dur="1" fill="hold">
                                          <p:stCondLst>
                                            <p:cond delay="0"/>
                                          </p:stCondLst>
                                        </p:cTn>
                                        <p:tgtEl>
                                          <p:spTgt spid="155"/>
                                        </p:tgtEl>
                                        <p:attrNameLst>
                                          <p:attrName>style.visibility</p:attrName>
                                        </p:attrNameLst>
                                      </p:cBhvr>
                                      <p:to>
                                        <p:strVal val="visible"/>
                                      </p:to>
                                    </p:set>
                                    <p:animEffect transition="in" filter="fade">
                                      <p:cBhvr>
                                        <p:cTn id="25"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eel the difference : r/ProgrammerHumor">
            <a:extLst>
              <a:ext uri="{FF2B5EF4-FFF2-40B4-BE49-F238E27FC236}">
                <a16:creationId xmlns:a16="http://schemas.microsoft.com/office/drawing/2014/main" id="{7F98B7EF-B501-CE55-CA46-D2F0F6FEC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4783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JavaScript Logic</a:t>
            </a:r>
            <a:endParaRPr sz="9600" dirty="0">
              <a:latin typeface="+mj-lt"/>
            </a:endParaRPr>
          </a:p>
        </p:txBody>
      </p:sp>
      <p:sp>
        <p:nvSpPr>
          <p:cNvPr id="154" name="Google Shape;154;p29"/>
          <p:cNvSpPr txBox="1">
            <a:spLocks noGrp="1"/>
          </p:cNvSpPr>
          <p:nvPr>
            <p:ph type="body" idx="1"/>
          </p:nvPr>
        </p:nvSpPr>
        <p:spPr>
          <a:xfrm>
            <a:off x="543433" y="1944667"/>
            <a:ext cx="5745200" cy="3802000"/>
          </a:xfrm>
          <a:prstGeom prst="rect">
            <a:avLst/>
          </a:prstGeom>
        </p:spPr>
        <p:txBody>
          <a:bodyPr spcFirstLastPara="1" vert="horz" wrap="square" lIns="121900" tIns="121900" rIns="121900" bIns="121900" rtlCol="0" anchor="t" anchorCtr="0">
            <a:noAutofit/>
          </a:bodyPr>
          <a:lstStyle/>
          <a:p>
            <a:pPr marL="0" indent="0">
              <a:lnSpc>
                <a:spcPct val="115000"/>
              </a:lnSpc>
              <a:buNone/>
            </a:pPr>
            <a:r>
              <a:rPr lang="en-US" sz="2533" b="1" dirty="0">
                <a:latin typeface="+mj-lt"/>
              </a:rPr>
              <a:t>HTML</a:t>
            </a:r>
            <a:r>
              <a:rPr lang="en-US" sz="2533" dirty="0">
                <a:latin typeface="+mj-lt"/>
              </a:rPr>
              <a:t> is the body.</a:t>
            </a:r>
          </a:p>
          <a:p>
            <a:pPr marL="0" indent="0">
              <a:lnSpc>
                <a:spcPct val="115000"/>
              </a:lnSpc>
              <a:buNone/>
            </a:pPr>
            <a:endParaRPr lang="en-US" sz="2533" dirty="0">
              <a:latin typeface="+mj-lt"/>
            </a:endParaRPr>
          </a:p>
          <a:p>
            <a:pPr marL="0" indent="0">
              <a:lnSpc>
                <a:spcPct val="115000"/>
              </a:lnSpc>
              <a:buNone/>
            </a:pPr>
            <a:r>
              <a:rPr lang="en-US" sz="2533" b="1" dirty="0">
                <a:latin typeface="+mj-lt"/>
              </a:rPr>
              <a:t>CSS</a:t>
            </a:r>
            <a:r>
              <a:rPr lang="en-US" sz="2533" dirty="0">
                <a:latin typeface="+mj-lt"/>
              </a:rPr>
              <a:t> is the clothing.</a:t>
            </a:r>
          </a:p>
          <a:p>
            <a:pPr marL="0" indent="0">
              <a:lnSpc>
                <a:spcPct val="115000"/>
              </a:lnSpc>
              <a:buNone/>
            </a:pPr>
            <a:endParaRPr lang="en-US" sz="2533" dirty="0">
              <a:latin typeface="+mj-lt"/>
            </a:endParaRPr>
          </a:p>
          <a:p>
            <a:pPr marL="0" indent="0">
              <a:lnSpc>
                <a:spcPct val="115000"/>
              </a:lnSpc>
              <a:buNone/>
            </a:pPr>
            <a:r>
              <a:rPr lang="en-US" sz="2533" b="1" dirty="0">
                <a:latin typeface="+mj-lt"/>
              </a:rPr>
              <a:t>JavaScript</a:t>
            </a:r>
            <a:r>
              <a:rPr lang="en-US" sz="2533" dirty="0">
                <a:latin typeface="+mj-lt"/>
              </a:rPr>
              <a:t> is the brain.</a:t>
            </a:r>
            <a:endParaRPr sz="2533" dirty="0">
              <a:latin typeface="+mj-lt"/>
            </a:endParaRPr>
          </a:p>
        </p:txBody>
      </p:sp>
      <p:sp>
        <p:nvSpPr>
          <p:cNvPr id="156" name="Google Shape;156;p29"/>
          <p:cNvSpPr txBox="1"/>
          <p:nvPr/>
        </p:nvSpPr>
        <p:spPr>
          <a:xfrm>
            <a:off x="-24000" y="5962967"/>
            <a:ext cx="12240000" cy="946886"/>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spAutoFit/>
          </a:bodyPr>
          <a:lstStyle/>
          <a:p>
            <a:pPr algn="ctr">
              <a:lnSpc>
                <a:spcPct val="115000"/>
              </a:lnSpc>
              <a:spcAft>
                <a:spcPts val="1600"/>
              </a:spcAft>
            </a:pPr>
            <a:r>
              <a:rPr lang="en" sz="2800" i="1" dirty="0">
                <a:latin typeface="+mj-lt"/>
                <a:ea typeface="Space Mono"/>
                <a:cs typeface="Space Mono"/>
                <a:sym typeface="Space Mono"/>
              </a:rPr>
              <a:t>JavaScript lets you create dynamic, interactive experiences on the web</a:t>
            </a:r>
            <a:endParaRPr sz="2800" i="1" dirty="0">
              <a:latin typeface="+mj-lt"/>
            </a:endParaRPr>
          </a:p>
        </p:txBody>
      </p:sp>
      <p:pic>
        <p:nvPicPr>
          <p:cNvPr id="3074" name="Picture 2" descr="Fahim ul Haq on LinkedIn: JavaScript Brain Teasers: Exercise Your Mind -  AI-Powered Learning for…">
            <a:extLst>
              <a:ext uri="{FF2B5EF4-FFF2-40B4-BE49-F238E27FC236}">
                <a16:creationId xmlns:a16="http://schemas.microsoft.com/office/drawing/2014/main" id="{9649F78C-152F-F6D8-8FFC-1E1701CC2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1847850"/>
            <a:ext cx="63246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80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2" end="2"/>
                                            </p:txEl>
                                          </p:spTgt>
                                        </p:tgtEl>
                                        <p:attrNameLst>
                                          <p:attrName>style.visibility</p:attrName>
                                        </p:attrNameLst>
                                      </p:cBhvr>
                                      <p:to>
                                        <p:strVal val="visible"/>
                                      </p:to>
                                    </p:set>
                                    <p:animEffect transition="in" filter="fade">
                                      <p:cBhvr>
                                        <p:cTn id="12" dur="500"/>
                                        <p:tgtEl>
                                          <p:spTgt spid="1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4" end="4"/>
                                            </p:txEl>
                                          </p:spTgt>
                                        </p:tgtEl>
                                        <p:attrNameLst>
                                          <p:attrName>style.visibility</p:attrName>
                                        </p:attrNameLst>
                                      </p:cBhvr>
                                      <p:to>
                                        <p:strVal val="visible"/>
                                      </p:to>
                                    </p:set>
                                    <p:animEffect transition="in" filter="fade">
                                      <p:cBhvr>
                                        <p:cTn id="17" dur="500"/>
                                        <p:tgtEl>
                                          <p:spTgt spid="15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litch: The friendly community where everyone builds the web">
            <a:extLst>
              <a:ext uri="{FF2B5EF4-FFF2-40B4-BE49-F238E27FC236}">
                <a16:creationId xmlns:a16="http://schemas.microsoft.com/office/drawing/2014/main" id="{A5D1096D-0939-C59B-231D-D08CF72E8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30628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03531E-0690-653D-42F1-BE09918A138E}"/>
              </a:ext>
            </a:extLst>
          </p:cNvPr>
          <p:cNvSpPr/>
          <p:nvPr/>
        </p:nvSpPr>
        <p:spPr>
          <a:xfrm>
            <a:off x="6248400" y="5943600"/>
            <a:ext cx="5943600" cy="571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latin typeface="Space Mono" panose="02000509040000020004" pitchFamily="49" charset="0"/>
              </a:rPr>
              <a:t>The friendly community where everyone builds the web</a:t>
            </a:r>
          </a:p>
        </p:txBody>
      </p:sp>
    </p:spTree>
    <p:extLst>
      <p:ext uri="{BB962C8B-B14F-4D97-AF65-F5344CB8AC3E}">
        <p14:creationId xmlns:p14="http://schemas.microsoft.com/office/powerpoint/2010/main" val="273154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27188-DA20-016D-F7FC-8F167CAAC709}"/>
              </a:ext>
            </a:extLst>
          </p:cNvPr>
          <p:cNvPicPr>
            <a:picLocks noChangeAspect="1"/>
          </p:cNvPicPr>
          <p:nvPr/>
        </p:nvPicPr>
        <p:blipFill>
          <a:blip r:embed="rId3"/>
          <a:stretch>
            <a:fillRect/>
          </a:stretch>
        </p:blipFill>
        <p:spPr>
          <a:xfrm>
            <a:off x="0" y="3176"/>
            <a:ext cx="12192000" cy="6851649"/>
          </a:xfrm>
          <a:prstGeom prst="rect">
            <a:avLst/>
          </a:prstGeom>
        </p:spPr>
      </p:pic>
      <p:sp>
        <p:nvSpPr>
          <p:cNvPr id="7" name="Google Shape;109;p19">
            <a:extLst>
              <a:ext uri="{FF2B5EF4-FFF2-40B4-BE49-F238E27FC236}">
                <a16:creationId xmlns:a16="http://schemas.microsoft.com/office/drawing/2014/main" id="{150F5939-9E32-65DA-768C-82F96CD0C432}"/>
              </a:ext>
            </a:extLst>
          </p:cNvPr>
          <p:cNvSpPr txBox="1">
            <a:spLocks/>
          </p:cNvSpPr>
          <p:nvPr/>
        </p:nvSpPr>
        <p:spPr>
          <a:xfrm>
            <a:off x="208077" y="5032443"/>
            <a:ext cx="7107123" cy="106987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400" b="1" kern="0" dirty="0">
                <a:solidFill>
                  <a:srgbClr val="CF2525"/>
                </a:solidFill>
                <a:latin typeface="+mj-lt"/>
                <a:sym typeface="Atomic Age"/>
              </a:rPr>
              <a:t>Glitch</a:t>
            </a:r>
            <a:r>
              <a:rPr lang="en" sz="6400" kern="0" dirty="0">
                <a:solidFill>
                  <a:srgbClr val="CF2525"/>
                </a:solidFill>
                <a:latin typeface="+mj-lt"/>
                <a:sym typeface="Atomic Age"/>
              </a:rPr>
              <a:t> </a:t>
            </a:r>
            <a:r>
              <a:rPr lang="en" sz="6400" b="1" kern="0" dirty="0">
                <a:solidFill>
                  <a:srgbClr val="CF2525"/>
                </a:solidFill>
                <a:latin typeface="+mj-lt"/>
                <a:sym typeface="Atomic Age"/>
              </a:rPr>
              <a:t>Overview</a:t>
            </a:r>
            <a:endParaRPr lang="en-US" sz="6400" b="1" dirty="0">
              <a:latin typeface="+mj-lt"/>
            </a:endParaRPr>
          </a:p>
        </p:txBody>
      </p:sp>
      <p:sp>
        <p:nvSpPr>
          <p:cNvPr id="8" name="Rectangle 7">
            <a:extLst>
              <a:ext uri="{FF2B5EF4-FFF2-40B4-BE49-F238E27FC236}">
                <a16:creationId xmlns:a16="http://schemas.microsoft.com/office/drawing/2014/main" id="{ED1937CF-0FFE-EE13-5847-19BD7027A9ED}"/>
              </a:ext>
            </a:extLst>
          </p:cNvPr>
          <p:cNvSpPr/>
          <p:nvPr/>
        </p:nvSpPr>
        <p:spPr>
          <a:xfrm>
            <a:off x="3346316" y="894945"/>
            <a:ext cx="4228289" cy="3852152"/>
          </a:xfrm>
          <a:prstGeom prst="rect">
            <a:avLst/>
          </a:prstGeom>
          <a:noFill/>
          <a:ln w="825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BABF20C9-AE41-782A-6BE5-2726C811F4DD}"/>
              </a:ext>
            </a:extLst>
          </p:cNvPr>
          <p:cNvSpPr/>
          <p:nvPr/>
        </p:nvSpPr>
        <p:spPr>
          <a:xfrm>
            <a:off x="7587573" y="894944"/>
            <a:ext cx="4500665" cy="5447491"/>
          </a:xfrm>
          <a:prstGeom prst="rect">
            <a:avLst/>
          </a:prstGeom>
          <a:noFill/>
          <a:ln w="825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8601EA37-B743-02FA-51D5-A6D9BA374734}"/>
              </a:ext>
            </a:extLst>
          </p:cNvPr>
          <p:cNvSpPr/>
          <p:nvPr/>
        </p:nvSpPr>
        <p:spPr>
          <a:xfrm>
            <a:off x="1" y="894946"/>
            <a:ext cx="3333344" cy="4137497"/>
          </a:xfrm>
          <a:prstGeom prst="rect">
            <a:avLst/>
          </a:prstGeom>
          <a:noFill/>
          <a:ln w="825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CED47877-3534-5DD0-52D6-721A98DA27C9}"/>
              </a:ext>
            </a:extLst>
          </p:cNvPr>
          <p:cNvSpPr txBox="1"/>
          <p:nvPr/>
        </p:nvSpPr>
        <p:spPr>
          <a:xfrm>
            <a:off x="4275744" y="4131545"/>
            <a:ext cx="2272417" cy="584775"/>
          </a:xfrm>
          <a:prstGeom prst="rect">
            <a:avLst/>
          </a:prstGeom>
          <a:noFill/>
        </p:spPr>
        <p:txBody>
          <a:bodyPr wrap="none" rtlCol="0">
            <a:spAutoFit/>
          </a:bodyPr>
          <a:lstStyle/>
          <a:p>
            <a:r>
              <a:rPr lang="en-US" sz="3200" b="1" dirty="0">
                <a:solidFill>
                  <a:schemeClr val="accent1"/>
                </a:solidFill>
                <a:latin typeface="+mj-lt"/>
              </a:rPr>
              <a:t>Write code</a:t>
            </a:r>
          </a:p>
        </p:txBody>
      </p:sp>
      <p:sp>
        <p:nvSpPr>
          <p:cNvPr id="12" name="TextBox 11">
            <a:extLst>
              <a:ext uri="{FF2B5EF4-FFF2-40B4-BE49-F238E27FC236}">
                <a16:creationId xmlns:a16="http://schemas.microsoft.com/office/drawing/2014/main" id="{4CC16F54-2736-0FB2-9018-195502D18A10}"/>
              </a:ext>
            </a:extLst>
          </p:cNvPr>
          <p:cNvSpPr txBox="1"/>
          <p:nvPr/>
        </p:nvSpPr>
        <p:spPr>
          <a:xfrm>
            <a:off x="6604231" y="6330065"/>
            <a:ext cx="3281668" cy="584775"/>
          </a:xfrm>
          <a:prstGeom prst="rect">
            <a:avLst/>
          </a:prstGeom>
          <a:noFill/>
        </p:spPr>
        <p:txBody>
          <a:bodyPr wrap="none" rtlCol="0">
            <a:spAutoFit/>
          </a:bodyPr>
          <a:lstStyle/>
          <a:p>
            <a:r>
              <a:rPr lang="en-US" sz="3200" b="1" dirty="0">
                <a:solidFill>
                  <a:schemeClr val="accent6"/>
                </a:solidFill>
                <a:latin typeface="+mj-lt"/>
              </a:rPr>
              <a:t>Preview the site</a:t>
            </a:r>
          </a:p>
        </p:txBody>
      </p:sp>
      <p:sp>
        <p:nvSpPr>
          <p:cNvPr id="13" name="TextBox 12">
            <a:extLst>
              <a:ext uri="{FF2B5EF4-FFF2-40B4-BE49-F238E27FC236}">
                <a16:creationId xmlns:a16="http://schemas.microsoft.com/office/drawing/2014/main" id="{D26784FE-4CD1-E058-3AB5-B367A262C077}"/>
              </a:ext>
            </a:extLst>
          </p:cNvPr>
          <p:cNvSpPr txBox="1"/>
          <p:nvPr/>
        </p:nvSpPr>
        <p:spPr>
          <a:xfrm>
            <a:off x="1272173" y="2821021"/>
            <a:ext cx="1937955" cy="1077218"/>
          </a:xfrm>
          <a:prstGeom prst="rect">
            <a:avLst/>
          </a:prstGeom>
          <a:noFill/>
        </p:spPr>
        <p:txBody>
          <a:bodyPr wrap="square" rtlCol="0">
            <a:spAutoFit/>
          </a:bodyPr>
          <a:lstStyle/>
          <a:p>
            <a:r>
              <a:rPr lang="en-US" sz="3200" b="1" dirty="0">
                <a:solidFill>
                  <a:schemeClr val="accent4"/>
                </a:solidFill>
                <a:latin typeface="+mj-lt"/>
              </a:rPr>
              <a:t>Manage files</a:t>
            </a:r>
          </a:p>
        </p:txBody>
      </p:sp>
      <p:sp>
        <p:nvSpPr>
          <p:cNvPr id="14" name="Rectangle 13">
            <a:extLst>
              <a:ext uri="{FF2B5EF4-FFF2-40B4-BE49-F238E27FC236}">
                <a16:creationId xmlns:a16="http://schemas.microsoft.com/office/drawing/2014/main" id="{86FE6262-6A27-5F5A-4B82-471DA88D8A41}"/>
              </a:ext>
            </a:extLst>
          </p:cNvPr>
          <p:cNvSpPr/>
          <p:nvPr/>
        </p:nvSpPr>
        <p:spPr>
          <a:xfrm>
            <a:off x="10920918" y="894944"/>
            <a:ext cx="453959" cy="518809"/>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a:extLst>
              <a:ext uri="{FF2B5EF4-FFF2-40B4-BE49-F238E27FC236}">
                <a16:creationId xmlns:a16="http://schemas.microsoft.com/office/drawing/2014/main" id="{E4D38514-4820-2D97-CFBB-1B24C6165CBA}"/>
              </a:ext>
            </a:extLst>
          </p:cNvPr>
          <p:cNvSpPr txBox="1"/>
          <p:nvPr/>
        </p:nvSpPr>
        <p:spPr>
          <a:xfrm>
            <a:off x="10764680" y="106523"/>
            <a:ext cx="1427321" cy="830997"/>
          </a:xfrm>
          <a:prstGeom prst="rect">
            <a:avLst/>
          </a:prstGeom>
          <a:noFill/>
        </p:spPr>
        <p:txBody>
          <a:bodyPr wrap="square" rtlCol="0">
            <a:spAutoFit/>
          </a:bodyPr>
          <a:lstStyle/>
          <a:p>
            <a:r>
              <a:rPr lang="en-US" sz="2400" b="1" dirty="0">
                <a:latin typeface="+mj-lt"/>
              </a:rPr>
              <a:t>Update preview</a:t>
            </a:r>
          </a:p>
        </p:txBody>
      </p:sp>
      <p:sp>
        <p:nvSpPr>
          <p:cNvPr id="16" name="Rectangle 15">
            <a:extLst>
              <a:ext uri="{FF2B5EF4-FFF2-40B4-BE49-F238E27FC236}">
                <a16:creationId xmlns:a16="http://schemas.microsoft.com/office/drawing/2014/main" id="{EDA2FD33-9368-552A-C763-7EA0AA16503A}"/>
              </a:ext>
            </a:extLst>
          </p:cNvPr>
          <p:cNvSpPr/>
          <p:nvPr/>
        </p:nvSpPr>
        <p:spPr>
          <a:xfrm>
            <a:off x="5133812" y="6330065"/>
            <a:ext cx="1366656" cy="518809"/>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6">
            <a:extLst>
              <a:ext uri="{FF2B5EF4-FFF2-40B4-BE49-F238E27FC236}">
                <a16:creationId xmlns:a16="http://schemas.microsoft.com/office/drawing/2014/main" id="{3FEA00B1-80A3-50A1-0454-A2296FD6751B}"/>
              </a:ext>
            </a:extLst>
          </p:cNvPr>
          <p:cNvSpPr txBox="1"/>
          <p:nvPr/>
        </p:nvSpPr>
        <p:spPr>
          <a:xfrm>
            <a:off x="5192476" y="5932066"/>
            <a:ext cx="2382128" cy="461665"/>
          </a:xfrm>
          <a:prstGeom prst="rect">
            <a:avLst/>
          </a:prstGeom>
          <a:noFill/>
        </p:spPr>
        <p:txBody>
          <a:bodyPr wrap="square" rtlCol="0">
            <a:spAutoFit/>
          </a:bodyPr>
          <a:lstStyle/>
          <a:p>
            <a:r>
              <a:rPr lang="en-US" sz="2400" b="1" dirty="0">
                <a:latin typeface="Space Mono" panose="02000509040000020004" pitchFamily="49" charset="0"/>
              </a:rPr>
              <a:t>Open preview</a:t>
            </a:r>
          </a:p>
        </p:txBody>
      </p:sp>
    </p:spTree>
    <p:extLst>
      <p:ext uri="{BB962C8B-B14F-4D97-AF65-F5344CB8AC3E}">
        <p14:creationId xmlns:p14="http://schemas.microsoft.com/office/powerpoint/2010/main" val="1288578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animBg="1"/>
      <p:bldP spid="15" grpId="0"/>
      <p:bldP spid="16"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a:spLocks noGrp="1"/>
          </p:cNvSpPr>
          <p:nvPr>
            <p:ph type="body" idx="1"/>
          </p:nvPr>
        </p:nvSpPr>
        <p:spPr>
          <a:xfrm>
            <a:off x="415600" y="1536633"/>
            <a:ext cx="11360800" cy="5062400"/>
          </a:xfrm>
          <a:prstGeom prst="rect">
            <a:avLst/>
          </a:prstGeom>
        </p:spPr>
        <p:txBody>
          <a:bodyPr spcFirstLastPara="1" vert="horz" wrap="square" lIns="121900" tIns="121900" rIns="121900" bIns="121900" rtlCol="0" anchor="t" anchorCtr="0">
            <a:normAutofit/>
          </a:bodyPr>
          <a:lstStyle/>
          <a:p>
            <a:pPr marL="0" indent="0">
              <a:buNone/>
            </a:pPr>
            <a:r>
              <a:rPr lang="en" dirty="0">
                <a:latin typeface="+mj-lt"/>
              </a:rPr>
              <a:t>1) open a web browser like Chrome or Edge</a:t>
            </a:r>
            <a:endParaRPr dirty="0">
              <a:latin typeface="+mj-lt"/>
            </a:endParaRPr>
          </a:p>
          <a:p>
            <a:pPr marL="0" indent="0">
              <a:spcBef>
                <a:spcPts val="1600"/>
              </a:spcBef>
              <a:buNone/>
            </a:pPr>
            <a:r>
              <a:rPr lang="en" sz="3200" dirty="0">
                <a:latin typeface="+mj-lt"/>
              </a:rPr>
              <a:t>2) go to </a:t>
            </a:r>
            <a:r>
              <a:rPr lang="en-US" sz="6133" b="1" dirty="0">
                <a:latin typeface="+mj-lt"/>
              </a:rPr>
              <a:t>bit.ly/wws25</a:t>
            </a:r>
          </a:p>
          <a:p>
            <a:pPr marL="0" indent="0">
              <a:spcBef>
                <a:spcPts val="1600"/>
              </a:spcBef>
              <a:buNone/>
            </a:pPr>
            <a:r>
              <a:rPr lang="en-US" sz="3200" dirty="0">
                <a:latin typeface="+mj-lt"/>
              </a:rPr>
              <a:t>3) open the </a:t>
            </a:r>
            <a:r>
              <a:rPr lang="en-US" sz="3200" b="1" dirty="0">
                <a:latin typeface="+mj-lt"/>
              </a:rPr>
              <a:t>index.html</a:t>
            </a:r>
            <a:r>
              <a:rPr lang="en-US" sz="3200" dirty="0">
                <a:latin typeface="+mj-lt"/>
              </a:rPr>
              <a:t> file (left)</a:t>
            </a:r>
          </a:p>
          <a:p>
            <a:pPr marL="0" indent="0">
              <a:spcBef>
                <a:spcPts val="1600"/>
              </a:spcBef>
              <a:buNone/>
            </a:pPr>
            <a:r>
              <a:rPr lang="en" sz="3200" dirty="0">
                <a:latin typeface="+mj-lt"/>
              </a:rPr>
              <a:t>4) open the preview pane (bottom)</a:t>
            </a:r>
            <a:endParaRPr sz="3200" dirty="0">
              <a:latin typeface="+mj-lt"/>
            </a:endParaRPr>
          </a:p>
          <a:p>
            <a:pPr marL="0" indent="0">
              <a:spcBef>
                <a:spcPts val="1600"/>
              </a:spcBef>
              <a:spcAft>
                <a:spcPts val="1600"/>
              </a:spcAft>
              <a:buNone/>
            </a:pPr>
            <a:endParaRPr sz="3200" dirty="0">
              <a:latin typeface="+mj-lt"/>
            </a:endParaRPr>
          </a:p>
        </p:txBody>
      </p:sp>
      <p:pic>
        <p:nvPicPr>
          <p:cNvPr id="174" name="Google Shape;174;p32"/>
          <p:cNvPicPr preferRelativeResize="0"/>
          <p:nvPr/>
        </p:nvPicPr>
        <p:blipFill rotWithShape="1">
          <a:blip r:embed="rId3">
            <a:alphaModFix/>
          </a:blip>
          <a:srcRect l="53897" t="30362"/>
          <a:stretch/>
        </p:blipFill>
        <p:spPr>
          <a:xfrm>
            <a:off x="2082268" y="5045934"/>
            <a:ext cx="4111600" cy="1639100"/>
          </a:xfrm>
          <a:prstGeom prst="rect">
            <a:avLst/>
          </a:prstGeom>
          <a:noFill/>
          <a:ln>
            <a:noFill/>
          </a:ln>
        </p:spPr>
      </p:pic>
      <p:sp>
        <p:nvSpPr>
          <p:cNvPr id="175" name="Google Shape;175;p32"/>
          <p:cNvSpPr txBox="1">
            <a:spLocks noGrp="1"/>
          </p:cNvSpPr>
          <p:nvPr>
            <p:ph type="title"/>
          </p:nvPr>
        </p:nvSpPr>
        <p:spPr>
          <a:xfrm>
            <a:off x="0" y="0"/>
            <a:ext cx="121920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Instructions</a:t>
            </a:r>
            <a:endParaRPr sz="9600" dirty="0">
              <a:latin typeface="+mj-lt"/>
            </a:endParaRPr>
          </a:p>
        </p:txBody>
      </p:sp>
      <p:pic>
        <p:nvPicPr>
          <p:cNvPr id="176" name="Google Shape;176;p32"/>
          <p:cNvPicPr preferRelativeResize="0"/>
          <p:nvPr/>
        </p:nvPicPr>
        <p:blipFill>
          <a:blip r:embed="rId4">
            <a:alphaModFix/>
          </a:blip>
          <a:stretch>
            <a:fillRect/>
          </a:stretch>
        </p:blipFill>
        <p:spPr>
          <a:xfrm>
            <a:off x="8584100" y="2037364"/>
            <a:ext cx="3192300" cy="3327668"/>
          </a:xfrm>
          <a:prstGeom prst="rect">
            <a:avLst/>
          </a:prstGeom>
          <a:noFill/>
          <a:ln>
            <a:noFill/>
          </a:ln>
        </p:spPr>
      </p:pic>
      <p:pic>
        <p:nvPicPr>
          <p:cNvPr id="177" name="Google Shape;177;p32"/>
          <p:cNvPicPr preferRelativeResize="0"/>
          <p:nvPr/>
        </p:nvPicPr>
        <p:blipFill>
          <a:blip r:embed="rId5">
            <a:alphaModFix/>
          </a:blip>
          <a:stretch>
            <a:fillRect/>
          </a:stretch>
        </p:blipFill>
        <p:spPr>
          <a:xfrm>
            <a:off x="952500" y="745241"/>
            <a:ext cx="813765" cy="8137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716C-849C-7CD0-1D7F-CDB8CB66FBFF}"/>
              </a:ext>
            </a:extLst>
          </p:cNvPr>
          <p:cNvSpPr>
            <a:spLocks noGrp="1"/>
          </p:cNvSpPr>
          <p:nvPr>
            <p:ph type="title"/>
          </p:nvPr>
        </p:nvSpPr>
        <p:spPr/>
        <p:txBody>
          <a:bodyPr/>
          <a:lstStyle/>
          <a:p>
            <a:r>
              <a:rPr lang="en-US" dirty="0"/>
              <a:t>Possibilities &amp; Resources</a:t>
            </a:r>
          </a:p>
        </p:txBody>
      </p:sp>
      <p:sp>
        <p:nvSpPr>
          <p:cNvPr id="3" name="Rectangle 2">
            <a:extLst>
              <a:ext uri="{FF2B5EF4-FFF2-40B4-BE49-F238E27FC236}">
                <a16:creationId xmlns:a16="http://schemas.microsoft.com/office/drawing/2014/main" id="{4749D486-7ADE-8572-3A37-F4E9FDBF6D43}"/>
              </a:ext>
            </a:extLst>
          </p:cNvPr>
          <p:cNvSpPr/>
          <p:nvPr/>
        </p:nvSpPr>
        <p:spPr bwMode="auto">
          <a:xfrm>
            <a:off x="0" y="342900"/>
            <a:ext cx="12192000" cy="1828800"/>
          </a:xfrm>
          <a:prstGeom prst="rect">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200" b="1" u="sng" dirty="0">
                <a:solidFill>
                  <a:schemeClr val="bg1"/>
                </a:solidFill>
                <a:ea typeface="Segoe UI" pitchFamily="34" charset="0"/>
                <a:cs typeface="Segoe UI" pitchFamily="34" charset="0"/>
              </a:rPr>
              <a:t>hackyland.github.io</a:t>
            </a:r>
          </a:p>
        </p:txBody>
      </p:sp>
    </p:spTree>
    <p:extLst>
      <p:ext uri="{BB962C8B-B14F-4D97-AF65-F5344CB8AC3E}">
        <p14:creationId xmlns:p14="http://schemas.microsoft.com/office/powerpoint/2010/main" val="2644517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716C-849C-7CD0-1D7F-CDB8CB66FBFF}"/>
              </a:ext>
            </a:extLst>
          </p:cNvPr>
          <p:cNvSpPr>
            <a:spLocks noGrp="1"/>
          </p:cNvSpPr>
          <p:nvPr>
            <p:ph type="title"/>
          </p:nvPr>
        </p:nvSpPr>
        <p:spPr/>
        <p:txBody>
          <a:bodyPr/>
          <a:lstStyle/>
          <a:p>
            <a:r>
              <a:rPr lang="en-US" dirty="0"/>
              <a:t>Customization</a:t>
            </a:r>
          </a:p>
        </p:txBody>
      </p:sp>
      <p:sp>
        <p:nvSpPr>
          <p:cNvPr id="3" name="Rectangle 2">
            <a:extLst>
              <a:ext uri="{FF2B5EF4-FFF2-40B4-BE49-F238E27FC236}">
                <a16:creationId xmlns:a16="http://schemas.microsoft.com/office/drawing/2014/main" id="{0C851BB8-A8B9-18BD-88C1-F83EBA898D78}"/>
              </a:ext>
            </a:extLst>
          </p:cNvPr>
          <p:cNvSpPr/>
          <p:nvPr/>
        </p:nvSpPr>
        <p:spPr bwMode="auto">
          <a:xfrm>
            <a:off x="0" y="342900"/>
            <a:ext cx="12192000" cy="1828800"/>
          </a:xfrm>
          <a:prstGeom prst="rect">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200" b="1" u="sng" dirty="0">
                <a:solidFill>
                  <a:schemeClr val="bg1"/>
                </a:solidFill>
                <a:ea typeface="Segoe UI" pitchFamily="34" charset="0"/>
                <a:cs typeface="Segoe UI" pitchFamily="34" charset="0"/>
              </a:rPr>
              <a:t>hackyland.github.io</a:t>
            </a:r>
          </a:p>
        </p:txBody>
      </p:sp>
    </p:spTree>
    <p:extLst>
      <p:ext uri="{BB962C8B-B14F-4D97-AF65-F5344CB8AC3E}">
        <p14:creationId xmlns:p14="http://schemas.microsoft.com/office/powerpoint/2010/main" val="31535276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716C-849C-7CD0-1D7F-CDB8CB66FBFF}"/>
              </a:ext>
            </a:extLst>
          </p:cNvPr>
          <p:cNvSpPr>
            <a:spLocks noGrp="1"/>
          </p:cNvSpPr>
          <p:nvPr>
            <p:ph type="title"/>
          </p:nvPr>
        </p:nvSpPr>
        <p:spPr/>
        <p:txBody>
          <a:bodyPr/>
          <a:lstStyle/>
          <a:p>
            <a:r>
              <a:rPr lang="en-US" dirty="0" err="1"/>
              <a:t>Blooket</a:t>
            </a:r>
            <a:endParaRPr lang="en-US" dirty="0"/>
          </a:p>
        </p:txBody>
      </p:sp>
    </p:spTree>
    <p:extLst>
      <p:ext uri="{BB962C8B-B14F-4D97-AF65-F5344CB8AC3E}">
        <p14:creationId xmlns:p14="http://schemas.microsoft.com/office/powerpoint/2010/main" val="37148759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6B89C-5A08-A93A-DA93-5B5EF58E767B}"/>
              </a:ext>
            </a:extLst>
          </p:cNvPr>
          <p:cNvSpPr>
            <a:spLocks noGrp="1"/>
          </p:cNvSpPr>
          <p:nvPr>
            <p:ph type="body" sz="quarter" idx="10"/>
          </p:nvPr>
        </p:nvSpPr>
        <p:spPr/>
        <p:txBody>
          <a:bodyPr/>
          <a:lstStyle/>
          <a:p>
            <a:r>
              <a:rPr lang="en-US" dirty="0"/>
              <a:t>Anything is possible on the web!</a:t>
            </a:r>
          </a:p>
        </p:txBody>
      </p:sp>
    </p:spTree>
    <p:extLst>
      <p:ext uri="{BB962C8B-B14F-4D97-AF65-F5344CB8AC3E}">
        <p14:creationId xmlns:p14="http://schemas.microsoft.com/office/powerpoint/2010/main" val="307184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D2AB-FE7B-E9FD-22EB-802A608E876F}"/>
              </a:ext>
            </a:extLst>
          </p:cNvPr>
          <p:cNvSpPr>
            <a:spLocks noGrp="1"/>
          </p:cNvSpPr>
          <p:nvPr>
            <p:ph type="title"/>
          </p:nvPr>
        </p:nvSpPr>
        <p:spPr/>
        <p:txBody>
          <a:bodyPr/>
          <a:lstStyle/>
          <a:p>
            <a:r>
              <a:rPr lang="en-US" dirty="0"/>
              <a:t>What is a website?</a:t>
            </a:r>
          </a:p>
        </p:txBody>
      </p:sp>
    </p:spTree>
    <p:extLst>
      <p:ext uri="{BB962C8B-B14F-4D97-AF65-F5344CB8AC3E}">
        <p14:creationId xmlns:p14="http://schemas.microsoft.com/office/powerpoint/2010/main" val="7450139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272FBC-07BC-50A9-F553-0BECCFC47E8E}"/>
              </a:ext>
            </a:extLst>
          </p:cNvPr>
          <p:cNvSpPr txBox="1"/>
          <p:nvPr/>
        </p:nvSpPr>
        <p:spPr>
          <a:xfrm>
            <a:off x="3048856" y="3246902"/>
            <a:ext cx="6097712" cy="369332"/>
          </a:xfrm>
          <a:prstGeom prst="rect">
            <a:avLst/>
          </a:prstGeom>
          <a:noFill/>
        </p:spPr>
        <p:txBody>
          <a:bodyPr wrap="square">
            <a:spAutoFit/>
          </a:bodyPr>
          <a:lstStyle/>
          <a:p>
            <a:r>
              <a:rPr lang="en-US" dirty="0">
                <a:hlinkClick r:id="rId2"/>
              </a:rPr>
              <a:t>https://chiaski.github.io/art369/exercises/WORLD.html</a:t>
            </a:r>
            <a:endParaRPr lang="en-US" dirty="0"/>
          </a:p>
        </p:txBody>
      </p:sp>
    </p:spTree>
    <p:extLst>
      <p:ext uri="{BB962C8B-B14F-4D97-AF65-F5344CB8AC3E}">
        <p14:creationId xmlns:p14="http://schemas.microsoft.com/office/powerpoint/2010/main" val="6402195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499B-C689-7588-70E5-86AC53254CF9}"/>
              </a:ext>
            </a:extLst>
          </p:cNvPr>
          <p:cNvSpPr>
            <a:spLocks noGrp="1"/>
          </p:cNvSpPr>
          <p:nvPr>
            <p:ph type="title"/>
          </p:nvPr>
        </p:nvSpPr>
        <p:spPr/>
        <p:txBody>
          <a:bodyPr/>
          <a:lstStyle/>
          <a:p>
            <a:r>
              <a:rPr lang="en-US" dirty="0"/>
              <a:t>What websites have you visited?</a:t>
            </a:r>
          </a:p>
        </p:txBody>
      </p:sp>
    </p:spTree>
    <p:extLst>
      <p:ext uri="{BB962C8B-B14F-4D97-AF65-F5344CB8AC3E}">
        <p14:creationId xmlns:p14="http://schemas.microsoft.com/office/powerpoint/2010/main" val="16808509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04"/>
        <p:cNvGrpSpPr/>
        <p:nvPr/>
      </p:nvGrpSpPr>
      <p:grpSpPr>
        <a:xfrm>
          <a:off x="0" y="0"/>
          <a:ext cx="0" cy="0"/>
          <a:chOff x="0" y="0"/>
          <a:chExt cx="0" cy="0"/>
        </a:xfrm>
      </p:grpSpPr>
      <p:sp>
        <p:nvSpPr>
          <p:cNvPr id="105" name="Google Shape;105;p25"/>
          <p:cNvSpPr txBox="1">
            <a:spLocks noGrp="1"/>
          </p:cNvSpPr>
          <p:nvPr>
            <p:ph type="title"/>
          </p:nvPr>
        </p:nvSpPr>
        <p:spPr>
          <a:xfrm>
            <a:off x="602367" y="-179433"/>
            <a:ext cx="5757200" cy="2691200"/>
          </a:xfrm>
          <a:prstGeom prst="rect">
            <a:avLst/>
          </a:prstGeom>
        </p:spPr>
        <p:txBody>
          <a:bodyPr spcFirstLastPara="1" vert="horz" wrap="square" lIns="121900" tIns="121900" rIns="121900" bIns="121900" rtlCol="0" anchor="t" anchorCtr="0">
            <a:noAutofit/>
          </a:bodyPr>
          <a:lstStyle/>
          <a:p>
            <a:pPr algn="ctr"/>
            <a:r>
              <a:rPr lang="en" sz="4800" dirty="0">
                <a:latin typeface="+mj-lt"/>
              </a:rPr>
              <a:t>one example:</a:t>
            </a:r>
            <a:r>
              <a:rPr lang="en" sz="6400" dirty="0">
                <a:latin typeface="+mj-lt"/>
              </a:rPr>
              <a:t> </a:t>
            </a:r>
            <a:r>
              <a:rPr lang="en" sz="8000" dirty="0">
                <a:latin typeface="+mj-lt"/>
              </a:rPr>
              <a:t>Wikipedia</a:t>
            </a:r>
            <a:endParaRPr sz="8000" dirty="0">
              <a:latin typeface="+mj-lt"/>
            </a:endParaRPr>
          </a:p>
        </p:txBody>
      </p:sp>
      <p:sp>
        <p:nvSpPr>
          <p:cNvPr id="106" name="Google Shape;106;p25"/>
          <p:cNvSpPr txBox="1">
            <a:spLocks noGrp="1"/>
          </p:cNvSpPr>
          <p:nvPr>
            <p:ph type="body" idx="1"/>
          </p:nvPr>
        </p:nvSpPr>
        <p:spPr>
          <a:xfrm>
            <a:off x="602367" y="2462100"/>
            <a:ext cx="5757200" cy="3819200"/>
          </a:xfrm>
          <a:prstGeom prst="rect">
            <a:avLst/>
          </a:prstGeom>
        </p:spPr>
        <p:txBody>
          <a:bodyPr spcFirstLastPara="1" vert="horz" wrap="square" lIns="121900" tIns="121900" rIns="121900" bIns="121900" rtlCol="0" anchor="t" anchorCtr="0">
            <a:normAutofit lnSpcReduction="10000"/>
          </a:bodyPr>
          <a:lstStyle/>
          <a:p>
            <a:pPr indent="-434329">
              <a:buSzPct val="100000"/>
              <a:buAutoNum type="arabicPeriod"/>
            </a:pPr>
            <a:r>
              <a:rPr lang="en" dirty="0">
                <a:latin typeface="+mj-lt"/>
              </a:rPr>
              <a:t>open Google Chrome</a:t>
            </a:r>
            <a:endParaRPr sz="200" dirty="0">
              <a:latin typeface="+mj-lt"/>
            </a:endParaRPr>
          </a:p>
          <a:p>
            <a:pPr indent="-434329">
              <a:spcBef>
                <a:spcPts val="1600"/>
              </a:spcBef>
              <a:buSzPct val="100000"/>
              <a:buAutoNum type="arabicPeriod"/>
            </a:pPr>
            <a:r>
              <a:rPr lang="en" dirty="0">
                <a:latin typeface="+mj-lt"/>
              </a:rPr>
              <a:t>visit a page for a movie like </a:t>
            </a:r>
            <a:r>
              <a:rPr lang="en" b="1" u="sng" dirty="0">
                <a:solidFill>
                  <a:schemeClr val="hlink"/>
                </a:solidFill>
                <a:latin typeface="+mj-lt"/>
              </a:rPr>
              <a:t>2001: A Space Odyssey</a:t>
            </a:r>
            <a:endParaRPr sz="200" b="1" dirty="0">
              <a:latin typeface="+mj-lt"/>
            </a:endParaRPr>
          </a:p>
          <a:p>
            <a:pPr indent="-434329">
              <a:spcBef>
                <a:spcPts val="1600"/>
              </a:spcBef>
              <a:buSzPct val="100000"/>
              <a:buAutoNum type="arabicPeriod"/>
            </a:pPr>
            <a:r>
              <a:rPr lang="en" dirty="0">
                <a:latin typeface="+mj-lt"/>
              </a:rPr>
              <a:t>right click and select the </a:t>
            </a:r>
            <a:r>
              <a:rPr lang="en" b="1" dirty="0">
                <a:latin typeface="+mj-lt"/>
              </a:rPr>
              <a:t>View page source</a:t>
            </a:r>
            <a:r>
              <a:rPr lang="en" dirty="0">
                <a:latin typeface="+mj-lt"/>
              </a:rPr>
              <a:t> option</a:t>
            </a:r>
            <a:endParaRPr sz="133" dirty="0">
              <a:latin typeface="+mj-lt"/>
            </a:endParaRPr>
          </a:p>
          <a:p>
            <a:pPr indent="-434329">
              <a:spcBef>
                <a:spcPts val="1600"/>
              </a:spcBef>
              <a:buSzPct val="100000"/>
              <a:buAutoNum type="arabicPeriod"/>
            </a:pPr>
            <a:r>
              <a:rPr lang="en" dirty="0">
                <a:latin typeface="+mj-lt"/>
              </a:rPr>
              <a:t>look at the </a:t>
            </a:r>
            <a:r>
              <a:rPr lang="en" b="1" dirty="0">
                <a:latin typeface="+mj-lt"/>
              </a:rPr>
              <a:t>HTML code</a:t>
            </a:r>
            <a:r>
              <a:rPr lang="en" dirty="0">
                <a:latin typeface="+mj-lt"/>
              </a:rPr>
              <a:t> that powers the site!</a:t>
            </a:r>
            <a:endParaRPr dirty="0">
              <a:latin typeface="+mj-lt"/>
            </a:endParaRPr>
          </a:p>
        </p:txBody>
      </p:sp>
      <p:pic>
        <p:nvPicPr>
          <p:cNvPr id="107" name="Google Shape;107;p25"/>
          <p:cNvPicPr preferRelativeResize="0"/>
          <p:nvPr/>
        </p:nvPicPr>
        <p:blipFill>
          <a:blip r:embed="rId3">
            <a:alphaModFix/>
          </a:blip>
          <a:stretch>
            <a:fillRect/>
          </a:stretch>
        </p:blipFill>
        <p:spPr>
          <a:xfrm>
            <a:off x="6842382" y="1"/>
            <a:ext cx="4628572" cy="685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1176367" y="232467"/>
            <a:ext cx="106580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HTML</a:t>
            </a:r>
            <a:endParaRPr sz="9600" dirty="0">
              <a:latin typeface="+mj-lt"/>
            </a:endParaRPr>
          </a:p>
        </p:txBody>
      </p:sp>
      <p:sp>
        <p:nvSpPr>
          <p:cNvPr id="113" name="Google Shape;113;p26"/>
          <p:cNvSpPr txBox="1">
            <a:spLocks noGrp="1"/>
          </p:cNvSpPr>
          <p:nvPr>
            <p:ph type="body" idx="1"/>
          </p:nvPr>
        </p:nvSpPr>
        <p:spPr>
          <a:xfrm>
            <a:off x="1464600" y="2192967"/>
            <a:ext cx="10312000" cy="3898800"/>
          </a:xfrm>
          <a:prstGeom prst="rect">
            <a:avLst/>
          </a:prstGeom>
        </p:spPr>
        <p:txBody>
          <a:bodyPr spcFirstLastPara="1" vert="horz" wrap="square" lIns="121900" tIns="121900" rIns="121900" bIns="121900" rtlCol="0" anchor="t" anchorCtr="0">
            <a:normAutofit lnSpcReduction="10000"/>
          </a:bodyPr>
          <a:lstStyle/>
          <a:p>
            <a:pPr marL="0" indent="0">
              <a:buNone/>
            </a:pPr>
            <a:r>
              <a:rPr lang="en" sz="3200" b="1" dirty="0">
                <a:latin typeface="+mj-lt"/>
              </a:rPr>
              <a:t>HTML</a:t>
            </a:r>
            <a:r>
              <a:rPr lang="en" sz="3200" dirty="0">
                <a:latin typeface="+mj-lt"/>
              </a:rPr>
              <a:t> stands for </a:t>
            </a:r>
            <a:r>
              <a:rPr lang="en" sz="3200" b="1" dirty="0">
                <a:latin typeface="+mj-lt"/>
              </a:rPr>
              <a:t>H</a:t>
            </a:r>
            <a:r>
              <a:rPr lang="en" sz="3200" dirty="0">
                <a:latin typeface="+mj-lt"/>
              </a:rPr>
              <a:t>yper</a:t>
            </a:r>
            <a:r>
              <a:rPr lang="en" sz="3200" b="1" dirty="0">
                <a:latin typeface="+mj-lt"/>
              </a:rPr>
              <a:t>T</a:t>
            </a:r>
            <a:r>
              <a:rPr lang="en" sz="3200" dirty="0">
                <a:latin typeface="+mj-lt"/>
              </a:rPr>
              <a:t>ext </a:t>
            </a:r>
            <a:r>
              <a:rPr lang="en" sz="3200" b="1" dirty="0">
                <a:latin typeface="+mj-lt"/>
              </a:rPr>
              <a:t>M</a:t>
            </a:r>
            <a:r>
              <a:rPr lang="en" sz="3200" dirty="0">
                <a:latin typeface="+mj-lt"/>
              </a:rPr>
              <a:t>arkup </a:t>
            </a:r>
            <a:r>
              <a:rPr lang="en" sz="3200" b="1" dirty="0">
                <a:latin typeface="+mj-lt"/>
              </a:rPr>
              <a:t>L</a:t>
            </a:r>
            <a:r>
              <a:rPr lang="en" sz="3200" dirty="0">
                <a:latin typeface="+mj-lt"/>
              </a:rPr>
              <a:t>anguage.</a:t>
            </a:r>
            <a:endParaRPr sz="3200" dirty="0">
              <a:latin typeface="+mj-lt"/>
            </a:endParaRPr>
          </a:p>
          <a:p>
            <a:pPr marL="0" indent="0">
              <a:spcBef>
                <a:spcPts val="1600"/>
              </a:spcBef>
              <a:buNone/>
            </a:pPr>
            <a:endParaRPr sz="3200" dirty="0">
              <a:latin typeface="+mj-lt"/>
            </a:endParaRPr>
          </a:p>
          <a:p>
            <a:pPr marL="0" indent="0">
              <a:spcBef>
                <a:spcPts val="1600"/>
              </a:spcBef>
              <a:buNone/>
            </a:pPr>
            <a:r>
              <a:rPr lang="en" sz="3200" dirty="0">
                <a:latin typeface="+mj-lt"/>
              </a:rPr>
              <a:t>you can use HTML to build websites.</a:t>
            </a:r>
            <a:endParaRPr sz="3200" dirty="0">
              <a:latin typeface="+mj-lt"/>
            </a:endParaRPr>
          </a:p>
          <a:p>
            <a:pPr marL="0" indent="0">
              <a:spcBef>
                <a:spcPts val="1600"/>
              </a:spcBef>
              <a:buNone/>
            </a:pPr>
            <a:endParaRPr sz="3200" dirty="0">
              <a:latin typeface="+mj-lt"/>
            </a:endParaRPr>
          </a:p>
          <a:p>
            <a:pPr marL="0" indent="0">
              <a:spcBef>
                <a:spcPts val="1600"/>
              </a:spcBef>
              <a:spcAft>
                <a:spcPts val="1600"/>
              </a:spcAft>
              <a:buNone/>
            </a:pPr>
            <a:r>
              <a:rPr lang="en" dirty="0">
                <a:latin typeface="+mj-lt"/>
              </a:rPr>
              <a:t>web browsers (like Google Chrome) take an HTML document and turn it into a nice looking page.</a:t>
            </a:r>
            <a:endParaRPr dirty="0">
              <a:latin typeface="+mj-lt"/>
            </a:endParaRPr>
          </a:p>
        </p:txBody>
      </p:sp>
      <p:sp>
        <p:nvSpPr>
          <p:cNvPr id="114" name="Google Shape;114;p26"/>
          <p:cNvSpPr/>
          <p:nvPr/>
        </p:nvSpPr>
        <p:spPr>
          <a:xfrm>
            <a:off x="887167" y="-33"/>
            <a:ext cx="289200" cy="6858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fade">
                                      <p:cBhvr>
                                        <p:cTn id="7" dur="5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xEl>
                                              <p:pRg st="2" end="2"/>
                                            </p:txEl>
                                          </p:spTgt>
                                        </p:tgtEl>
                                        <p:attrNameLst>
                                          <p:attrName>style.visibility</p:attrName>
                                        </p:attrNameLst>
                                      </p:cBhvr>
                                      <p:to>
                                        <p:strVal val="visible"/>
                                      </p:to>
                                    </p:set>
                                    <p:animEffect transition="in" filter="fade">
                                      <p:cBhvr>
                                        <p:cTn id="12" dur="500"/>
                                        <p:tgtEl>
                                          <p:spTgt spid="1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
                                            <p:txEl>
                                              <p:pRg st="4" end="4"/>
                                            </p:txEl>
                                          </p:spTgt>
                                        </p:tgtEl>
                                        <p:attrNameLst>
                                          <p:attrName>style.visibility</p:attrName>
                                        </p:attrNameLst>
                                      </p:cBhvr>
                                      <p:to>
                                        <p:strVal val="visible"/>
                                      </p:to>
                                    </p:set>
                                    <p:animEffect transition="in" filter="fade">
                                      <p:cBhvr>
                                        <p:cTn id="17" dur="500"/>
                                        <p:tgtEl>
                                          <p:spTgt spid="1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Elements</a:t>
            </a:r>
            <a:endParaRPr sz="9600" dirty="0">
              <a:latin typeface="+mj-lt"/>
            </a:endParaRPr>
          </a:p>
        </p:txBody>
      </p:sp>
      <p:pic>
        <p:nvPicPr>
          <p:cNvPr id="1026" name="Picture 2" descr="Understanding the Periodic Table of Elements : 10 Steps - Instructables">
            <a:extLst>
              <a:ext uri="{FF2B5EF4-FFF2-40B4-BE49-F238E27FC236}">
                <a16:creationId xmlns:a16="http://schemas.microsoft.com/office/drawing/2014/main" id="{91FF8E2B-3351-458B-9355-DD968C7C0E2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001" y="1714500"/>
            <a:ext cx="7509200" cy="42250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0897E63-2BC2-A713-200E-EC40F17C56B8}"/>
              </a:ext>
            </a:extLst>
          </p:cNvPr>
          <p:cNvSpPr/>
          <p:nvPr/>
        </p:nvSpPr>
        <p:spPr bwMode="auto">
          <a:xfrm>
            <a:off x="7924800" y="1714500"/>
            <a:ext cx="4000500" cy="4114800"/>
          </a:xfrm>
          <a:prstGeom prst="roundRect">
            <a:avLst/>
          </a:prstGeom>
          <a:solidFill>
            <a:schemeClr val="accent6">
              <a:lumMod val="20000"/>
              <a:lumOff val="8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just as everything in our world is made up of the </a:t>
            </a:r>
            <a:r>
              <a:rPr lang="en-US" sz="2400" b="1" dirty="0">
                <a:solidFill>
                  <a:schemeClr val="tx1"/>
                </a:solidFill>
                <a:ea typeface="Segoe UI" pitchFamily="34" charset="0"/>
                <a:cs typeface="Segoe UI" pitchFamily="34" charset="0"/>
              </a:rPr>
              <a:t>chemical elements</a:t>
            </a:r>
            <a:r>
              <a:rPr lang="en-US" sz="2400" dirty="0">
                <a:solidFill>
                  <a:schemeClr val="tx1"/>
                </a:solidFill>
                <a:ea typeface="Segoe UI" pitchFamily="34" charset="0"/>
                <a:cs typeface="Segoe UI" pitchFamily="34" charset="0"/>
              </a:rPr>
              <a:t>,</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everything in the web world is made up of</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5" name="Google Shape;119;p27">
            <a:extLst>
              <a:ext uri="{FF2B5EF4-FFF2-40B4-BE49-F238E27FC236}">
                <a16:creationId xmlns:a16="http://schemas.microsoft.com/office/drawing/2014/main" id="{82672F87-7365-5A2E-24B2-A2F9B4DDBA80}"/>
              </a:ext>
            </a:extLst>
          </p:cNvPr>
          <p:cNvSpPr txBox="1">
            <a:spLocks/>
          </p:cNvSpPr>
          <p:nvPr/>
        </p:nvSpPr>
        <p:spPr>
          <a:xfrm>
            <a:off x="7924801" y="4572000"/>
            <a:ext cx="4000499" cy="5334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Font typeface="Atomic Age"/>
              <a:buNone/>
              <a:defRPr sz="3200" b="1" kern="1200" cap="none" baseline="0">
                <a:solidFill>
                  <a:schemeClr val="tx1"/>
                </a:solidFill>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2400" dirty="0"/>
              <a:t>HTML Elements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HTML Elements</a:t>
            </a:r>
            <a:endParaRPr sz="9600" dirty="0">
              <a:latin typeface="+mj-lt"/>
            </a:endParaRPr>
          </a:p>
        </p:txBody>
      </p:sp>
      <p:sp>
        <p:nvSpPr>
          <p:cNvPr id="120" name="Google Shape;120;p27"/>
          <p:cNvSpPr txBox="1">
            <a:spLocks noGrp="1"/>
          </p:cNvSpPr>
          <p:nvPr>
            <p:ph type="body" idx="1"/>
          </p:nvPr>
        </p:nvSpPr>
        <p:spPr>
          <a:xfrm>
            <a:off x="415600" y="1536633"/>
            <a:ext cx="11360800" cy="825600"/>
          </a:xfrm>
          <a:prstGeom prst="rect">
            <a:avLst/>
          </a:prstGeom>
        </p:spPr>
        <p:txBody>
          <a:bodyPr spcFirstLastPara="1" vert="horz" wrap="square" lIns="121900" tIns="121900" rIns="121900" bIns="121900" rtlCol="0" anchor="t" anchorCtr="0">
            <a:normAutofit fontScale="92500" lnSpcReduction="20000"/>
          </a:bodyPr>
          <a:lstStyle/>
          <a:p>
            <a:pPr marL="0" indent="0" algn="ctr">
              <a:spcAft>
                <a:spcPts val="1600"/>
              </a:spcAft>
              <a:buNone/>
            </a:pPr>
            <a:r>
              <a:rPr lang="en" sz="3200" b="1" dirty="0">
                <a:latin typeface="+mj-lt"/>
              </a:rPr>
              <a:t>what’s something you’ve seen on a website?</a:t>
            </a:r>
            <a:endParaRPr sz="3200" b="1" dirty="0">
              <a:latin typeface="+mj-lt"/>
            </a:endParaRPr>
          </a:p>
        </p:txBody>
      </p:sp>
      <p:pic>
        <p:nvPicPr>
          <p:cNvPr id="121" name="Google Shape;121;p27"/>
          <p:cNvPicPr preferRelativeResize="0"/>
          <p:nvPr/>
        </p:nvPicPr>
        <p:blipFill rotWithShape="1">
          <a:blip r:embed="rId3">
            <a:alphaModFix/>
          </a:blip>
          <a:srcRect l="1806"/>
          <a:stretch/>
        </p:blipFill>
        <p:spPr>
          <a:xfrm>
            <a:off x="-80520" y="5596600"/>
            <a:ext cx="4156687" cy="1261400"/>
          </a:xfrm>
          <a:prstGeom prst="rect">
            <a:avLst/>
          </a:prstGeom>
          <a:noFill/>
          <a:ln>
            <a:noFill/>
          </a:ln>
        </p:spPr>
      </p:pic>
      <p:pic>
        <p:nvPicPr>
          <p:cNvPr id="122" name="Google Shape;122;p27"/>
          <p:cNvPicPr preferRelativeResize="0"/>
          <p:nvPr/>
        </p:nvPicPr>
        <p:blipFill rotWithShape="1">
          <a:blip r:embed="rId3">
            <a:alphaModFix/>
          </a:blip>
          <a:srcRect l="1806"/>
          <a:stretch/>
        </p:blipFill>
        <p:spPr>
          <a:xfrm>
            <a:off x="3974570" y="5596600"/>
            <a:ext cx="4156631" cy="1261400"/>
          </a:xfrm>
          <a:prstGeom prst="rect">
            <a:avLst/>
          </a:prstGeom>
          <a:noFill/>
          <a:ln>
            <a:noFill/>
          </a:ln>
        </p:spPr>
      </p:pic>
      <p:pic>
        <p:nvPicPr>
          <p:cNvPr id="123" name="Google Shape;123;p27"/>
          <p:cNvPicPr preferRelativeResize="0"/>
          <p:nvPr/>
        </p:nvPicPr>
        <p:blipFill rotWithShape="1">
          <a:blip r:embed="rId3">
            <a:alphaModFix/>
          </a:blip>
          <a:srcRect l="1806"/>
          <a:stretch/>
        </p:blipFill>
        <p:spPr>
          <a:xfrm>
            <a:off x="8035333" y="5596600"/>
            <a:ext cx="4156667" cy="1261400"/>
          </a:xfrm>
          <a:prstGeom prst="rect">
            <a:avLst/>
          </a:prstGeom>
          <a:noFill/>
          <a:ln>
            <a:noFill/>
          </a:ln>
        </p:spPr>
      </p:pic>
      <p:sp>
        <p:nvSpPr>
          <p:cNvPr id="124" name="Google Shape;124;p27"/>
          <p:cNvSpPr/>
          <p:nvPr/>
        </p:nvSpPr>
        <p:spPr>
          <a:xfrm>
            <a:off x="657900" y="2631567"/>
            <a:ext cx="1226000" cy="10268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text</a:t>
            </a:r>
            <a:endParaRPr sz="2400">
              <a:latin typeface="+mj-lt"/>
              <a:ea typeface="Space Mono"/>
              <a:cs typeface="Space Mono"/>
              <a:sym typeface="Space Mono"/>
            </a:endParaRPr>
          </a:p>
        </p:txBody>
      </p:sp>
      <p:sp>
        <p:nvSpPr>
          <p:cNvPr id="125" name="Google Shape;125;p27"/>
          <p:cNvSpPr/>
          <p:nvPr/>
        </p:nvSpPr>
        <p:spPr>
          <a:xfrm>
            <a:off x="1239867" y="3905467"/>
            <a:ext cx="1226000" cy="138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links</a:t>
            </a:r>
            <a:endParaRPr sz="2400">
              <a:latin typeface="+mj-lt"/>
              <a:ea typeface="Space Mono"/>
              <a:cs typeface="Space Mono"/>
              <a:sym typeface="Space Mono"/>
            </a:endParaRPr>
          </a:p>
        </p:txBody>
      </p:sp>
      <p:sp>
        <p:nvSpPr>
          <p:cNvPr id="126" name="Google Shape;126;p27"/>
          <p:cNvSpPr/>
          <p:nvPr/>
        </p:nvSpPr>
        <p:spPr>
          <a:xfrm>
            <a:off x="2878467" y="2631567"/>
            <a:ext cx="1836400" cy="13856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pictures</a:t>
            </a:r>
            <a:endParaRPr sz="2400">
              <a:latin typeface="+mj-lt"/>
              <a:ea typeface="Space Mono"/>
              <a:cs typeface="Space Mono"/>
              <a:sym typeface="Space Mono"/>
            </a:endParaRPr>
          </a:p>
        </p:txBody>
      </p:sp>
      <p:sp>
        <p:nvSpPr>
          <p:cNvPr id="127" name="Google Shape;127;p27"/>
          <p:cNvSpPr/>
          <p:nvPr/>
        </p:nvSpPr>
        <p:spPr>
          <a:xfrm>
            <a:off x="3420567" y="4322667"/>
            <a:ext cx="1633200" cy="968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videos</a:t>
            </a:r>
            <a:endParaRPr sz="2400">
              <a:latin typeface="+mj-lt"/>
              <a:ea typeface="Space Mono"/>
              <a:cs typeface="Space Mono"/>
              <a:sym typeface="Space Mono"/>
            </a:endParaRPr>
          </a:p>
        </p:txBody>
      </p:sp>
      <p:sp>
        <p:nvSpPr>
          <p:cNvPr id="128" name="Google Shape;128;p27"/>
          <p:cNvSpPr/>
          <p:nvPr/>
        </p:nvSpPr>
        <p:spPr>
          <a:xfrm>
            <a:off x="6008466" y="2631567"/>
            <a:ext cx="5916833" cy="2659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dirty="0">
                <a:solidFill>
                  <a:srgbClr val="E8EAED"/>
                </a:solidFill>
                <a:latin typeface="+mj-lt"/>
                <a:ea typeface="Space Mono"/>
                <a:cs typeface="Space Mono"/>
                <a:sym typeface="Space Mono"/>
              </a:rPr>
              <a:t>every little thing on a website is an </a:t>
            </a:r>
            <a:r>
              <a:rPr lang="en" sz="5200" b="1" dirty="0">
                <a:solidFill>
                  <a:srgbClr val="E8EAED"/>
                </a:solidFill>
                <a:latin typeface="+mj-lt"/>
                <a:ea typeface="Space Mono"/>
                <a:cs typeface="Space Mono"/>
                <a:sym typeface="Space Mono"/>
              </a:rPr>
              <a:t>HTML element</a:t>
            </a:r>
            <a:r>
              <a:rPr lang="en" sz="5200" dirty="0">
                <a:solidFill>
                  <a:srgbClr val="E8EAED"/>
                </a:solidFill>
                <a:latin typeface="+mj-lt"/>
                <a:ea typeface="Space Mono"/>
                <a:cs typeface="Space Mono"/>
                <a:sym typeface="Space Mono"/>
              </a:rPr>
              <a:t>.</a:t>
            </a:r>
            <a:r>
              <a:rPr lang="en" sz="3867" b="1" dirty="0">
                <a:solidFill>
                  <a:srgbClr val="E8EAED"/>
                </a:solidFill>
                <a:latin typeface="+mj-lt"/>
                <a:ea typeface="Space Mono"/>
                <a:cs typeface="Space Mono"/>
                <a:sym typeface="Space Mono"/>
              </a:rPr>
              <a:t> </a:t>
            </a:r>
            <a:endParaRPr sz="3867" b="1" dirty="0">
              <a:solidFill>
                <a:srgbClr val="E8EAED"/>
              </a:solidFill>
              <a:latin typeface="+mj-lt"/>
              <a:ea typeface="Space Mono"/>
              <a:cs typeface="Space Mono"/>
              <a:sym typeface="Space Mono"/>
            </a:endParaRPr>
          </a:p>
        </p:txBody>
      </p:sp>
    </p:spTree>
    <p:extLst>
      <p:ext uri="{BB962C8B-B14F-4D97-AF65-F5344CB8AC3E}">
        <p14:creationId xmlns:p14="http://schemas.microsoft.com/office/powerpoint/2010/main" val="3173018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1000"/>
                                        <p:tgtEl>
                                          <p:spTgt spid="12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fade">
                                      <p:cBhvr>
                                        <p:cTn id="11" dur="500"/>
                                        <p:tgtEl>
                                          <p:spTgt spid="12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300"/>
                                        <p:tgtEl>
                                          <p:spTgt spid="126"/>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32"/>
        <p:cNvGrpSpPr/>
        <p:nvPr/>
      </p:nvGrpSpPr>
      <p:grpSpPr>
        <a:xfrm>
          <a:off x="0" y="0"/>
          <a:ext cx="0" cy="0"/>
          <a:chOff x="0" y="0"/>
          <a:chExt cx="0" cy="0"/>
        </a:xfrm>
      </p:grpSpPr>
      <p:sp>
        <p:nvSpPr>
          <p:cNvPr id="133" name="Google Shape;133;p28"/>
          <p:cNvSpPr/>
          <p:nvPr/>
        </p:nvSpPr>
        <p:spPr>
          <a:xfrm>
            <a:off x="3054335" y="1835866"/>
            <a:ext cx="5808720" cy="816335"/>
          </a:xfrm>
          <a:prstGeom prst="rect">
            <a:avLst/>
          </a:prstGeom>
          <a:solidFill>
            <a:srgbClr val="CDFBCE"/>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4" name="Google Shape;134;p28"/>
          <p:cNvSpPr/>
          <p:nvPr/>
        </p:nvSpPr>
        <p:spPr>
          <a:xfrm>
            <a:off x="8863055" y="1844702"/>
            <a:ext cx="2215763" cy="816335"/>
          </a:xfrm>
          <a:prstGeom prst="rect">
            <a:avLst/>
          </a:prstGeom>
          <a:solidFill>
            <a:srgbClr val="BAF8FF"/>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5" name="Google Shape;135;p28"/>
          <p:cNvSpPr/>
          <p:nvPr/>
        </p:nvSpPr>
        <p:spPr>
          <a:xfrm>
            <a:off x="2563487" y="1887110"/>
            <a:ext cx="490848" cy="720919"/>
          </a:xfrm>
          <a:prstGeom prst="ellipse">
            <a:avLst/>
          </a:prstGeom>
          <a:solidFill>
            <a:schemeClr val="accent2"/>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6" name="Google Shape;136;p28"/>
          <p:cNvSpPr/>
          <p:nvPr/>
        </p:nvSpPr>
        <p:spPr>
          <a:xfrm>
            <a:off x="1219200" y="1887110"/>
            <a:ext cx="540689" cy="720919"/>
          </a:xfrm>
          <a:prstGeom prst="ellipse">
            <a:avLst/>
          </a:prstGeom>
          <a:solidFill>
            <a:schemeClr val="accent2"/>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7" name="Google Shape;137;p28"/>
          <p:cNvSpPr/>
          <p:nvPr/>
        </p:nvSpPr>
        <p:spPr>
          <a:xfrm>
            <a:off x="1219199" y="1823498"/>
            <a:ext cx="1835136" cy="816335"/>
          </a:xfrm>
          <a:prstGeom prst="rect">
            <a:avLst/>
          </a:prstGeom>
          <a:solidFill>
            <a:srgbClr val="FFECD5"/>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8" name="Google Shape;138;p2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a:bodyPr>
          <a:lstStyle/>
          <a:p>
            <a:pPr>
              <a:lnSpc>
                <a:spcPct val="100000"/>
              </a:lnSpc>
              <a:buSzPct val="111111"/>
            </a:pPr>
            <a:r>
              <a:rPr lang="en" dirty="0">
                <a:latin typeface="+mj-lt"/>
              </a:rPr>
              <a:t>Our First HTML Element: A Header</a:t>
            </a:r>
            <a:endParaRPr dirty="0">
              <a:latin typeface="+mj-lt"/>
            </a:endParaRPr>
          </a:p>
        </p:txBody>
      </p:sp>
      <p:sp>
        <p:nvSpPr>
          <p:cNvPr id="139" name="Google Shape;139;p28"/>
          <p:cNvSpPr txBox="1">
            <a:spLocks noGrp="1"/>
          </p:cNvSpPr>
          <p:nvPr>
            <p:ph type="body" idx="1"/>
          </p:nvPr>
        </p:nvSpPr>
        <p:spPr>
          <a:xfrm>
            <a:off x="415600" y="1536634"/>
            <a:ext cx="11360800" cy="1569676"/>
          </a:xfrm>
          <a:prstGeom prst="rect">
            <a:avLst/>
          </a:prstGeom>
          <a:noFill/>
          <a:ln>
            <a:noFill/>
          </a:ln>
        </p:spPr>
        <p:txBody>
          <a:bodyPr spcFirstLastPara="1" vert="horz" wrap="square" lIns="121900" tIns="121900" rIns="121900" bIns="121900" rtlCol="0" anchor="t" anchorCtr="0">
            <a:normAutofit/>
          </a:bodyPr>
          <a:lstStyle/>
          <a:p>
            <a:pPr marL="152396" indent="0" algn="ctr">
              <a:lnSpc>
                <a:spcPct val="115000"/>
              </a:lnSpc>
              <a:buNone/>
            </a:pPr>
            <a:r>
              <a:rPr lang="en" sz="6400" dirty="0">
                <a:solidFill>
                  <a:schemeClr val="accent4"/>
                </a:solidFill>
                <a:latin typeface="Consolas"/>
                <a:ea typeface="Consolas"/>
                <a:cs typeface="Consolas"/>
                <a:sym typeface="Consolas"/>
              </a:rPr>
              <a:t>&lt;</a:t>
            </a:r>
            <a:r>
              <a:rPr lang="en" sz="6400" dirty="0">
                <a:solidFill>
                  <a:schemeClr val="accent1"/>
                </a:solidFill>
                <a:latin typeface="Consolas"/>
                <a:ea typeface="Consolas"/>
                <a:cs typeface="Consolas"/>
                <a:sym typeface="Consolas"/>
              </a:rPr>
              <a:t>h1</a:t>
            </a:r>
            <a:r>
              <a:rPr lang="en" sz="6400" dirty="0">
                <a:solidFill>
                  <a:schemeClr val="accent4"/>
                </a:solidFill>
                <a:latin typeface="Consolas"/>
                <a:ea typeface="Consolas"/>
                <a:cs typeface="Consolas"/>
                <a:sym typeface="Consolas"/>
              </a:rPr>
              <a:t>&gt;</a:t>
            </a:r>
            <a:r>
              <a:rPr lang="en" sz="6400" dirty="0">
                <a:latin typeface="Consolas"/>
                <a:ea typeface="Consolas"/>
                <a:cs typeface="Consolas"/>
                <a:sym typeface="Consolas"/>
              </a:rPr>
              <a:t>Mel’s Website</a:t>
            </a:r>
            <a:r>
              <a:rPr lang="en" sz="6400" dirty="0">
                <a:solidFill>
                  <a:schemeClr val="accent4"/>
                </a:solidFill>
                <a:latin typeface="Consolas"/>
                <a:ea typeface="Consolas"/>
                <a:cs typeface="Consolas"/>
                <a:sym typeface="Consolas"/>
              </a:rPr>
              <a:t>&lt;</a:t>
            </a:r>
            <a:r>
              <a:rPr lang="en" sz="6400" dirty="0">
                <a:solidFill>
                  <a:schemeClr val="accent1"/>
                </a:solidFill>
                <a:latin typeface="Consolas"/>
                <a:ea typeface="Consolas"/>
                <a:cs typeface="Consolas"/>
                <a:sym typeface="Consolas"/>
              </a:rPr>
              <a:t>/h1</a:t>
            </a:r>
            <a:r>
              <a:rPr lang="en" sz="6400" dirty="0">
                <a:solidFill>
                  <a:schemeClr val="accent4"/>
                </a:solidFill>
                <a:latin typeface="Consolas"/>
                <a:ea typeface="Consolas"/>
                <a:cs typeface="Consolas"/>
                <a:sym typeface="Consolas"/>
              </a:rPr>
              <a:t>&gt;</a:t>
            </a:r>
            <a:endParaRPr dirty="0">
              <a:solidFill>
                <a:schemeClr val="accent4"/>
              </a:solidFill>
            </a:endParaRPr>
          </a:p>
        </p:txBody>
      </p:sp>
      <p:cxnSp>
        <p:nvCxnSpPr>
          <p:cNvPr id="140" name="Google Shape;140;p28"/>
          <p:cNvCxnSpPr>
            <a:stCxn id="141" idx="0"/>
          </p:cNvCxnSpPr>
          <p:nvPr/>
        </p:nvCxnSpPr>
        <p:spPr>
          <a:xfrm rot="10800000">
            <a:off x="1466315" y="2661211"/>
            <a:ext cx="158400" cy="613600"/>
          </a:xfrm>
          <a:prstGeom prst="straightConnector1">
            <a:avLst/>
          </a:prstGeom>
          <a:noFill/>
          <a:ln w="28575" cap="flat" cmpd="sng">
            <a:solidFill>
              <a:srgbClr val="161616"/>
            </a:solidFill>
            <a:prstDash val="solid"/>
            <a:round/>
            <a:headEnd type="none" w="sm" len="sm"/>
            <a:tailEnd type="triangle" w="med" len="med"/>
          </a:ln>
        </p:spPr>
      </p:cxnSp>
      <p:cxnSp>
        <p:nvCxnSpPr>
          <p:cNvPr id="142" name="Google Shape;142;p28"/>
          <p:cNvCxnSpPr>
            <a:stCxn id="141" idx="0"/>
          </p:cNvCxnSpPr>
          <p:nvPr/>
        </p:nvCxnSpPr>
        <p:spPr>
          <a:xfrm rot="10800000" flipH="1">
            <a:off x="1624715" y="2659211"/>
            <a:ext cx="1174000" cy="615600"/>
          </a:xfrm>
          <a:prstGeom prst="straightConnector1">
            <a:avLst/>
          </a:prstGeom>
          <a:noFill/>
          <a:ln w="28575" cap="flat" cmpd="sng">
            <a:solidFill>
              <a:srgbClr val="161616"/>
            </a:solidFill>
            <a:prstDash val="solid"/>
            <a:round/>
            <a:headEnd type="none" w="sm" len="sm"/>
            <a:tailEnd type="triangle" w="med" len="med"/>
          </a:ln>
        </p:spPr>
      </p:cxnSp>
      <p:sp>
        <p:nvSpPr>
          <p:cNvPr id="141" name="Google Shape;141;p28"/>
          <p:cNvSpPr/>
          <p:nvPr/>
        </p:nvSpPr>
        <p:spPr>
          <a:xfrm>
            <a:off x="415599" y="3274811"/>
            <a:ext cx="2418231" cy="2989823"/>
          </a:xfrm>
          <a:prstGeom prst="rect">
            <a:avLst/>
          </a:prstGeom>
          <a:solidFill>
            <a:schemeClr val="accent4">
              <a:lumMod val="20000"/>
              <a:lumOff val="80000"/>
            </a:schemeClr>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dirty="0">
                <a:solidFill>
                  <a:srgbClr val="161616"/>
                </a:solidFill>
                <a:latin typeface="Consolas"/>
                <a:ea typeface="Consolas"/>
                <a:cs typeface="Consolas"/>
                <a:sym typeface="Consolas"/>
              </a:rPr>
              <a:t>&lt;</a:t>
            </a:r>
            <a:r>
              <a:rPr lang="en" sz="2133" b="1" dirty="0">
                <a:solidFill>
                  <a:srgbClr val="161616"/>
                </a:solidFill>
                <a:latin typeface="Inter"/>
                <a:ea typeface="Inter"/>
                <a:cs typeface="Inter"/>
                <a:sym typeface="Inter"/>
              </a:rPr>
              <a:t> and </a:t>
            </a:r>
            <a:r>
              <a:rPr lang="en" sz="4267" b="1" dirty="0">
                <a:solidFill>
                  <a:srgbClr val="161616"/>
                </a:solidFill>
                <a:latin typeface="Consolas"/>
                <a:ea typeface="Consolas"/>
                <a:cs typeface="Consolas"/>
                <a:sym typeface="Consolas"/>
              </a:rPr>
              <a:t>&gt;</a:t>
            </a:r>
            <a:endParaRPr sz="2133" b="1" dirty="0">
              <a:solidFill>
                <a:srgbClr val="161616"/>
              </a:solidFill>
              <a:latin typeface="Consolas"/>
              <a:ea typeface="Consolas"/>
              <a:cs typeface="Consolas"/>
              <a:sym typeface="Consolas"/>
            </a:endParaRPr>
          </a:p>
          <a:p>
            <a:pPr algn="ctr"/>
            <a:r>
              <a:rPr lang="en" sz="1867" dirty="0">
                <a:solidFill>
                  <a:srgbClr val="161616"/>
                </a:solidFill>
                <a:latin typeface="Inter"/>
                <a:ea typeface="Inter"/>
                <a:cs typeface="Inter"/>
                <a:sym typeface="Inter"/>
              </a:rPr>
              <a:t>Less-than and Greater-than signs</a:t>
            </a:r>
            <a:endParaRPr sz="2400" dirty="0"/>
          </a:p>
          <a:p>
            <a:pPr algn="ctr"/>
            <a:endParaRPr sz="1867" dirty="0">
              <a:solidFill>
                <a:srgbClr val="161616"/>
              </a:solidFill>
              <a:latin typeface="Inter"/>
              <a:ea typeface="Inter"/>
              <a:cs typeface="Inter"/>
              <a:sym typeface="Inter"/>
            </a:endParaRPr>
          </a:p>
          <a:p>
            <a:pPr algn="ctr"/>
            <a:r>
              <a:rPr lang="en" sz="2133" b="1" dirty="0">
                <a:solidFill>
                  <a:srgbClr val="161616"/>
                </a:solidFill>
                <a:latin typeface="Inter"/>
                <a:ea typeface="Inter"/>
                <a:cs typeface="Inter"/>
                <a:sym typeface="Inter"/>
              </a:rPr>
              <a:t>A.K.A.</a:t>
            </a:r>
            <a:endParaRPr sz="2400" dirty="0"/>
          </a:p>
          <a:p>
            <a:pPr algn="ctr"/>
            <a:r>
              <a:rPr lang="en" sz="1867" dirty="0">
                <a:solidFill>
                  <a:srgbClr val="161616"/>
                </a:solidFill>
                <a:latin typeface="Inter"/>
                <a:ea typeface="Inter"/>
                <a:cs typeface="Inter"/>
                <a:sym typeface="Inter"/>
              </a:rPr>
              <a:t>Angle Brackets</a:t>
            </a:r>
            <a:endParaRPr sz="2400" dirty="0"/>
          </a:p>
          <a:p>
            <a:pPr algn="ctr"/>
            <a:r>
              <a:rPr lang="en" sz="1867" dirty="0">
                <a:solidFill>
                  <a:srgbClr val="161616"/>
                </a:solidFill>
                <a:latin typeface="Inter"/>
                <a:ea typeface="Inter"/>
                <a:cs typeface="Inter"/>
                <a:sym typeface="Inter"/>
              </a:rPr>
              <a:t>Alligators</a:t>
            </a:r>
            <a:endParaRPr sz="2400" dirty="0"/>
          </a:p>
          <a:p>
            <a:pPr algn="ctr"/>
            <a:r>
              <a:rPr lang="en" sz="1867" dirty="0">
                <a:solidFill>
                  <a:srgbClr val="161616"/>
                </a:solidFill>
                <a:latin typeface="Inter"/>
                <a:ea typeface="Inter"/>
                <a:cs typeface="Inter"/>
                <a:sym typeface="Inter"/>
              </a:rPr>
              <a:t>Pac Mans</a:t>
            </a:r>
            <a:endParaRPr sz="2400" dirty="0"/>
          </a:p>
        </p:txBody>
      </p:sp>
      <p:sp>
        <p:nvSpPr>
          <p:cNvPr id="143" name="Google Shape;143;p28"/>
          <p:cNvSpPr/>
          <p:nvPr/>
        </p:nvSpPr>
        <p:spPr>
          <a:xfrm>
            <a:off x="3152615" y="3285977"/>
            <a:ext cx="2418231" cy="2989823"/>
          </a:xfrm>
          <a:prstGeom prst="rect">
            <a:avLst/>
          </a:prstGeom>
          <a:solidFill>
            <a:srgbClr val="FFECD5"/>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dirty="0">
                <a:solidFill>
                  <a:srgbClr val="161616"/>
                </a:solidFill>
                <a:latin typeface="Consolas"/>
                <a:ea typeface="Consolas"/>
                <a:cs typeface="Consolas"/>
                <a:sym typeface="Consolas"/>
              </a:rPr>
              <a:t>&lt;h1&gt;</a:t>
            </a:r>
            <a:endParaRPr sz="2133" b="1" dirty="0">
              <a:solidFill>
                <a:srgbClr val="161616"/>
              </a:solidFill>
              <a:latin typeface="Consolas"/>
              <a:ea typeface="Consolas"/>
              <a:cs typeface="Consolas"/>
              <a:sym typeface="Consolas"/>
            </a:endParaRPr>
          </a:p>
          <a:p>
            <a:pPr algn="ctr"/>
            <a:r>
              <a:rPr lang="en" sz="1867" dirty="0">
                <a:solidFill>
                  <a:srgbClr val="161616"/>
                </a:solidFill>
                <a:latin typeface="Inter"/>
                <a:ea typeface="Inter"/>
                <a:cs typeface="Inter"/>
                <a:sym typeface="Inter"/>
              </a:rPr>
              <a:t>Opening tag for the element</a:t>
            </a:r>
            <a:endParaRPr sz="2400" dirty="0"/>
          </a:p>
          <a:p>
            <a:pPr algn="ctr"/>
            <a:endParaRPr sz="1867" dirty="0">
              <a:solidFill>
                <a:srgbClr val="161616"/>
              </a:solidFill>
              <a:latin typeface="Inter"/>
              <a:ea typeface="Inter"/>
              <a:cs typeface="Inter"/>
              <a:sym typeface="Inter"/>
            </a:endParaRPr>
          </a:p>
          <a:p>
            <a:pPr algn="ctr"/>
            <a:r>
              <a:rPr lang="en" sz="2133" b="1" dirty="0">
                <a:solidFill>
                  <a:srgbClr val="161616"/>
                </a:solidFill>
                <a:latin typeface="Inter"/>
                <a:ea typeface="Inter"/>
                <a:cs typeface="Inter"/>
                <a:sym typeface="Inter"/>
              </a:rPr>
              <a:t>A.K.A.</a:t>
            </a:r>
            <a:endParaRPr sz="2400" dirty="0"/>
          </a:p>
          <a:p>
            <a:pPr algn="ctr"/>
            <a:r>
              <a:rPr lang="en" sz="1867" dirty="0">
                <a:solidFill>
                  <a:srgbClr val="161616"/>
                </a:solidFill>
                <a:latin typeface="Inter"/>
                <a:ea typeface="Inter"/>
                <a:cs typeface="Inter"/>
                <a:sym typeface="Inter"/>
              </a:rPr>
              <a:t>Tells HTML to start a big header element</a:t>
            </a:r>
            <a:endParaRPr sz="2400" dirty="0"/>
          </a:p>
        </p:txBody>
      </p:sp>
      <p:sp>
        <p:nvSpPr>
          <p:cNvPr id="144" name="Google Shape;144;p28"/>
          <p:cNvSpPr/>
          <p:nvPr/>
        </p:nvSpPr>
        <p:spPr>
          <a:xfrm>
            <a:off x="8773305" y="3274810"/>
            <a:ext cx="2418231" cy="2989823"/>
          </a:xfrm>
          <a:prstGeom prst="rect">
            <a:avLst/>
          </a:prstGeom>
          <a:solidFill>
            <a:srgbClr val="BAF8FF"/>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a:solidFill>
                  <a:srgbClr val="161616"/>
                </a:solidFill>
                <a:latin typeface="Consolas"/>
                <a:ea typeface="Consolas"/>
                <a:cs typeface="Consolas"/>
                <a:sym typeface="Consolas"/>
              </a:rPr>
              <a:t>&lt;/h1&gt;</a:t>
            </a:r>
            <a:endParaRPr sz="2133" b="1">
              <a:solidFill>
                <a:srgbClr val="161616"/>
              </a:solidFill>
              <a:latin typeface="Consolas"/>
              <a:ea typeface="Consolas"/>
              <a:cs typeface="Consolas"/>
              <a:sym typeface="Consolas"/>
            </a:endParaRPr>
          </a:p>
          <a:p>
            <a:pPr algn="ctr"/>
            <a:r>
              <a:rPr lang="en" sz="1867">
                <a:solidFill>
                  <a:srgbClr val="161616"/>
                </a:solidFill>
                <a:latin typeface="Inter"/>
                <a:ea typeface="Inter"/>
                <a:cs typeface="Inter"/>
                <a:sym typeface="Inter"/>
              </a:rPr>
              <a:t>Closing tag for the element</a:t>
            </a:r>
            <a:endParaRPr sz="2400"/>
          </a:p>
          <a:p>
            <a:pPr algn="ctr"/>
            <a:endParaRPr sz="1867">
              <a:solidFill>
                <a:srgbClr val="161616"/>
              </a:solidFill>
              <a:latin typeface="Inter"/>
              <a:ea typeface="Inter"/>
              <a:cs typeface="Inter"/>
              <a:sym typeface="Inter"/>
            </a:endParaRPr>
          </a:p>
          <a:p>
            <a:pPr algn="ctr"/>
            <a:r>
              <a:rPr lang="en" sz="2133" b="1">
                <a:solidFill>
                  <a:srgbClr val="161616"/>
                </a:solidFill>
                <a:latin typeface="Inter"/>
                <a:ea typeface="Inter"/>
                <a:cs typeface="Inter"/>
                <a:sym typeface="Inter"/>
              </a:rPr>
              <a:t>A.K.A.</a:t>
            </a:r>
            <a:endParaRPr sz="2400"/>
          </a:p>
          <a:p>
            <a:pPr algn="ctr"/>
            <a:r>
              <a:rPr lang="en" sz="1867">
                <a:solidFill>
                  <a:srgbClr val="161616"/>
                </a:solidFill>
                <a:latin typeface="Inter"/>
                <a:ea typeface="Inter"/>
                <a:cs typeface="Inter"/>
                <a:sym typeface="Inter"/>
              </a:rPr>
              <a:t>Tells HTML to </a:t>
            </a:r>
            <a:r>
              <a:rPr lang="en" sz="1867" i="1">
                <a:solidFill>
                  <a:srgbClr val="161616"/>
                </a:solidFill>
                <a:latin typeface="Inter"/>
                <a:ea typeface="Inter"/>
                <a:cs typeface="Inter"/>
                <a:sym typeface="Inter"/>
              </a:rPr>
              <a:t>end </a:t>
            </a:r>
            <a:r>
              <a:rPr lang="en" sz="1867">
                <a:solidFill>
                  <a:srgbClr val="161616"/>
                </a:solidFill>
                <a:latin typeface="Inter"/>
                <a:ea typeface="Inter"/>
                <a:cs typeface="Inter"/>
                <a:sym typeface="Inter"/>
              </a:rPr>
              <a:t>the big header element</a:t>
            </a:r>
            <a:endParaRPr sz="2400"/>
          </a:p>
        </p:txBody>
      </p:sp>
      <p:sp>
        <p:nvSpPr>
          <p:cNvPr id="145" name="Google Shape;145;p28"/>
          <p:cNvSpPr/>
          <p:nvPr/>
        </p:nvSpPr>
        <p:spPr>
          <a:xfrm>
            <a:off x="5962959" y="3275178"/>
            <a:ext cx="2418231" cy="2989823"/>
          </a:xfrm>
          <a:prstGeom prst="rect">
            <a:avLst/>
          </a:prstGeom>
          <a:solidFill>
            <a:srgbClr val="CDFBCE"/>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a:solidFill>
                  <a:srgbClr val="161616"/>
                </a:solidFill>
                <a:latin typeface="Consolas"/>
                <a:ea typeface="Consolas"/>
                <a:cs typeface="Consolas"/>
                <a:sym typeface="Consolas"/>
              </a:rPr>
              <a:t>Content</a:t>
            </a:r>
            <a:endParaRPr sz="2133" b="1">
              <a:solidFill>
                <a:srgbClr val="161616"/>
              </a:solidFill>
              <a:latin typeface="Consolas"/>
              <a:ea typeface="Consolas"/>
              <a:cs typeface="Consolas"/>
              <a:sym typeface="Consolas"/>
            </a:endParaRPr>
          </a:p>
          <a:p>
            <a:pPr algn="ctr"/>
            <a:r>
              <a:rPr lang="en" sz="1867">
                <a:solidFill>
                  <a:srgbClr val="161616"/>
                </a:solidFill>
                <a:latin typeface="Inter"/>
                <a:ea typeface="Inter"/>
                <a:cs typeface="Inter"/>
                <a:sym typeface="Inter"/>
              </a:rPr>
              <a:t>That which is to be enclosed within the HTML element</a:t>
            </a:r>
            <a:endParaRPr sz="2400"/>
          </a:p>
          <a:p>
            <a:pPr algn="ctr"/>
            <a:endParaRPr sz="1867">
              <a:solidFill>
                <a:srgbClr val="161616"/>
              </a:solidFill>
              <a:latin typeface="Inter"/>
              <a:ea typeface="Inter"/>
              <a:cs typeface="Inter"/>
              <a:sym typeface="Inter"/>
            </a:endParaRPr>
          </a:p>
          <a:p>
            <a:pPr algn="ctr"/>
            <a:r>
              <a:rPr lang="en" sz="2133" b="1">
                <a:solidFill>
                  <a:srgbClr val="161616"/>
                </a:solidFill>
                <a:latin typeface="Inter"/>
                <a:ea typeface="Inter"/>
                <a:cs typeface="Inter"/>
                <a:sym typeface="Inter"/>
              </a:rPr>
              <a:t>A.K.A.</a:t>
            </a:r>
            <a:endParaRPr sz="2400"/>
          </a:p>
          <a:p>
            <a:pPr algn="ctr"/>
            <a:r>
              <a:rPr lang="en" sz="1867">
                <a:solidFill>
                  <a:srgbClr val="161616"/>
                </a:solidFill>
                <a:latin typeface="Inter"/>
                <a:ea typeface="Inter"/>
                <a:cs typeface="Inter"/>
                <a:sym typeface="Inter"/>
              </a:rPr>
              <a:t>The stuff inside the thing</a:t>
            </a:r>
            <a:endParaRPr sz="2400"/>
          </a:p>
        </p:txBody>
      </p:sp>
      <p:cxnSp>
        <p:nvCxnSpPr>
          <p:cNvPr id="146" name="Google Shape;146;p28"/>
          <p:cNvCxnSpPr/>
          <p:nvPr/>
        </p:nvCxnSpPr>
        <p:spPr>
          <a:xfrm rot="10800000">
            <a:off x="3049991" y="2581805"/>
            <a:ext cx="1029487" cy="704171"/>
          </a:xfrm>
          <a:prstGeom prst="straightConnector1">
            <a:avLst/>
          </a:prstGeom>
          <a:noFill/>
          <a:ln w="28575" cap="flat" cmpd="sng">
            <a:solidFill>
              <a:srgbClr val="161616"/>
            </a:solidFill>
            <a:prstDash val="solid"/>
            <a:round/>
            <a:headEnd type="none" w="sm" len="sm"/>
            <a:tailEnd type="triangle" w="med" len="med"/>
          </a:ln>
        </p:spPr>
      </p:cxnSp>
      <p:cxnSp>
        <p:nvCxnSpPr>
          <p:cNvPr id="147" name="Google Shape;147;p28"/>
          <p:cNvCxnSpPr>
            <a:stCxn id="145" idx="0"/>
          </p:cNvCxnSpPr>
          <p:nvPr/>
        </p:nvCxnSpPr>
        <p:spPr>
          <a:xfrm rot="10800000">
            <a:off x="6680875" y="2715977"/>
            <a:ext cx="491200" cy="559200"/>
          </a:xfrm>
          <a:prstGeom prst="straightConnector1">
            <a:avLst/>
          </a:prstGeom>
          <a:noFill/>
          <a:ln w="28575" cap="flat" cmpd="sng">
            <a:solidFill>
              <a:srgbClr val="161616"/>
            </a:solidFill>
            <a:prstDash val="solid"/>
            <a:round/>
            <a:headEnd type="none" w="sm" len="sm"/>
            <a:tailEnd type="triangle" w="med" len="med"/>
          </a:ln>
        </p:spPr>
      </p:cxnSp>
      <p:cxnSp>
        <p:nvCxnSpPr>
          <p:cNvPr id="148" name="Google Shape;148;p28"/>
          <p:cNvCxnSpPr>
            <a:stCxn id="144" idx="0"/>
          </p:cNvCxnSpPr>
          <p:nvPr/>
        </p:nvCxnSpPr>
        <p:spPr>
          <a:xfrm rot="10800000">
            <a:off x="9982420" y="2716009"/>
            <a:ext cx="0" cy="558800"/>
          </a:xfrm>
          <a:prstGeom prst="straightConnector1">
            <a:avLst/>
          </a:prstGeom>
          <a:noFill/>
          <a:ln w="28575" cap="flat" cmpd="sng">
            <a:solidFill>
              <a:srgbClr val="161616"/>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nodeType="with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5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7"/>
                                        </p:tgtEl>
                                        <p:attrNameLst>
                                          <p:attrName>style.visibility</p:attrName>
                                        </p:attrNameLst>
                                      </p:cBhvr>
                                      <p:to>
                                        <p:strVal val="visible"/>
                                      </p:to>
                                    </p:set>
                                    <p:animEffect transition="in" filter="fade">
                                      <p:cBhvr>
                                        <p:cTn id="26" dur="500"/>
                                        <p:tgtEl>
                                          <p:spTgt spid="1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par>
                                <p:cTn id="32" presetID="10" presetClass="entr" presetSubtype="0" fill="hold" nodeType="with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fade">
                                      <p:cBhvr>
                                        <p:cTn id="34" dur="500"/>
                                        <p:tgtEl>
                                          <p:spTgt spid="1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3"/>
                                        </p:tgtEl>
                                        <p:attrNameLst>
                                          <p:attrName>style.visibility</p:attrName>
                                        </p:attrNameLst>
                                      </p:cBhvr>
                                      <p:to>
                                        <p:strVal val="visible"/>
                                      </p:to>
                                    </p:set>
                                    <p:animEffect transition="in" filter="fade">
                                      <p:cBhvr>
                                        <p:cTn id="39" dur="500"/>
                                        <p:tgtEl>
                                          <p:spTgt spid="13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7"/>
                                        </p:tgtEl>
                                        <p:attrNameLst>
                                          <p:attrName>style.visibility</p:attrName>
                                        </p:attrNameLst>
                                      </p:cBhvr>
                                      <p:to>
                                        <p:strVal val="visible"/>
                                      </p:to>
                                    </p:set>
                                    <p:animEffect transition="in" filter="fade">
                                      <p:cBhvr>
                                        <p:cTn id="44" dur="500"/>
                                        <p:tgtEl>
                                          <p:spTgt spid="147"/>
                                        </p:tgtEl>
                                      </p:cBhvr>
                                    </p:animEffect>
                                  </p:childTnLst>
                                </p:cTn>
                              </p:par>
                              <p:par>
                                <p:cTn id="45" presetID="10" presetClass="entr" presetSubtype="0" fill="hold" nodeType="with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fade">
                                      <p:cBhvr>
                                        <p:cTn id="47" dur="500"/>
                                        <p:tgtEl>
                                          <p:spTgt spid="1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fade">
                                      <p:cBhvr>
                                        <p:cTn id="52" dur="500"/>
                                        <p:tgtEl>
                                          <p:spTgt spid="1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8"/>
                                        </p:tgtEl>
                                        <p:attrNameLst>
                                          <p:attrName>style.visibility</p:attrName>
                                        </p:attrNameLst>
                                      </p:cBhvr>
                                      <p:to>
                                        <p:strVal val="visible"/>
                                      </p:to>
                                    </p:set>
                                    <p:animEffect transition="in" filter="fade">
                                      <p:cBhvr>
                                        <p:cTn id="57" dur="500"/>
                                        <p:tgtEl>
                                          <p:spTgt spid="148"/>
                                        </p:tgtEl>
                                      </p:cBhvr>
                                    </p:animEffect>
                                  </p:childTnLst>
                                </p:cTn>
                              </p:par>
                              <p:par>
                                <p:cTn id="58" presetID="10" presetClass="entr" presetSubtype="0" fill="hold" nodeType="withEffect">
                                  <p:stCondLst>
                                    <p:cond delay="0"/>
                                  </p:stCondLst>
                                  <p:childTnLst>
                                    <p:set>
                                      <p:cBhvr>
                                        <p:cTn id="59" dur="1" fill="hold">
                                          <p:stCondLst>
                                            <p:cond delay="0"/>
                                          </p:stCondLst>
                                        </p:cTn>
                                        <p:tgtEl>
                                          <p:spTgt spid="144"/>
                                        </p:tgtEl>
                                        <p:attrNameLst>
                                          <p:attrName>style.visibility</p:attrName>
                                        </p:attrNameLst>
                                      </p:cBhvr>
                                      <p:to>
                                        <p:strVal val="visible"/>
                                      </p:to>
                                    </p:set>
                                    <p:animEffect transition="in" filter="fade">
                                      <p:cBhvr>
                                        <p:cTn id="60"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2024 Hyland">
      <a:majorFont>
        <a:latin typeface="Arial"/>
        <a:ea typeface=""/>
        <a:cs typeface=""/>
      </a:majorFont>
      <a:minorFont>
        <a:latin typeface="Arial"/>
        <a:ea typeface=""/>
        <a:cs typeface=""/>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no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 2023</Template>
  <TotalTime>4102</TotalTime>
  <Words>1192</Words>
  <Application>Microsoft Office PowerPoint</Application>
  <PresentationFormat>Widescreen</PresentationFormat>
  <Paragraphs>141</Paragraphs>
  <Slides>19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Atomic Age</vt:lpstr>
      <vt:lpstr>Calibri</vt:lpstr>
      <vt:lpstr>Consolas</vt:lpstr>
      <vt:lpstr>Elephant</vt:lpstr>
      <vt:lpstr>Inter</vt:lpstr>
      <vt:lpstr>Segoe UI</vt:lpstr>
      <vt:lpstr>Space Mono</vt:lpstr>
      <vt:lpstr>Hyland 2024</vt:lpstr>
      <vt:lpstr>PowerPoint Presentation</vt:lpstr>
      <vt:lpstr>What is a website?</vt:lpstr>
      <vt:lpstr>PowerPoint Presentation</vt:lpstr>
      <vt:lpstr>What websites have you visited?</vt:lpstr>
      <vt:lpstr>one example: Wikipedia</vt:lpstr>
      <vt:lpstr>HTML</vt:lpstr>
      <vt:lpstr>Elements</vt:lpstr>
      <vt:lpstr>HTML Elements</vt:lpstr>
      <vt:lpstr>Our First HTML Element: A Header</vt:lpstr>
      <vt:lpstr>CSS Style</vt:lpstr>
      <vt:lpstr>PowerPoint Presentation</vt:lpstr>
      <vt:lpstr>JavaScript Logic</vt:lpstr>
      <vt:lpstr>PowerPoint Presentation</vt:lpstr>
      <vt:lpstr>PowerPoint Presentation</vt:lpstr>
      <vt:lpstr>Instructions</vt:lpstr>
      <vt:lpstr>Possibilities &amp; Resources</vt:lpstr>
      <vt:lpstr>Customization</vt:lpstr>
      <vt:lpstr>Blooket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Lisa Burdett</dc:creator>
  <cp:keywords/>
  <cp:lastModifiedBy>Joseph Maxwell</cp:lastModifiedBy>
  <cp:revision>10</cp:revision>
  <dcterms:created xsi:type="dcterms:W3CDTF">2021-03-03T17:39:38Z</dcterms:created>
  <dcterms:modified xsi:type="dcterms:W3CDTF">2024-11-25T13:50:31Z</dcterms:modified>
</cp:coreProperties>
</file>